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87" r:id="rId3"/>
  </p:sldMasterIdLst>
  <p:notesMasterIdLst>
    <p:notesMasterId r:id="rId22"/>
  </p:notesMasterIdLst>
  <p:sldIdLst>
    <p:sldId id="265" r:id="rId4"/>
    <p:sldId id="266" r:id="rId5"/>
    <p:sldId id="257" r:id="rId6"/>
    <p:sldId id="274" r:id="rId7"/>
    <p:sldId id="318" r:id="rId8"/>
    <p:sldId id="319" r:id="rId9"/>
    <p:sldId id="314" r:id="rId10"/>
    <p:sldId id="297" r:id="rId11"/>
    <p:sldId id="309" r:id="rId12"/>
    <p:sldId id="308" r:id="rId13"/>
    <p:sldId id="310" r:id="rId14"/>
    <p:sldId id="313" r:id="rId15"/>
    <p:sldId id="315" r:id="rId16"/>
    <p:sldId id="321" r:id="rId17"/>
    <p:sldId id="320" r:id="rId18"/>
    <p:sldId id="293" r:id="rId19"/>
    <p:sldId id="281" r:id="rId20"/>
    <p:sldId id="270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3434"/>
    <a:srgbClr val="5B9BD5"/>
    <a:srgbClr val="E5B44E"/>
    <a:srgbClr val="E2E6C3"/>
    <a:srgbClr val="FFFCF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18" autoAdjust="0"/>
    <p:restoredTop sz="94660"/>
  </p:normalViewPr>
  <p:slideViewPr>
    <p:cSldViewPr snapToGrid="0">
      <p:cViewPr varScale="1">
        <p:scale>
          <a:sx n="49" d="100"/>
          <a:sy n="49" d="100"/>
        </p:scale>
        <p:origin x="-102" y="-4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2CCA5E-BF38-4EF5-897C-D225C4F88B5E}" type="doc">
      <dgm:prSet loTypeId="urn:microsoft.com/office/officeart/2009/3/layout/DescendingProcess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253F5BD-4F49-4BBB-9268-16DCB21D2F1B}" type="pres">
      <dgm:prSet presAssocID="{EC2CCA5E-BF38-4EF5-897C-D225C4F88B5E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9D01DDA-1B02-4536-96A9-8FED97328656}" type="presOf" srcId="{EC2CCA5E-BF38-4EF5-897C-D225C4F88B5E}" destId="{9253F5BD-4F49-4BBB-9268-16DCB21D2F1B}" srcOrd="0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880C3-B34E-490D-9FDF-AB9026B041F1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77B85B-D8F8-45AC-9BCB-357186B875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38526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3EA3F82-B1B2-4674-B000-74EC5819DC92}" type="slidenum">
              <a:rPr lang="zh-CN" altLang="en-US" smtClean="0">
                <a:solidFill>
                  <a:srgbClr val="000000"/>
                </a:solidFill>
              </a:rPr>
              <a:pPr eaLnBrk="1" hangingPunct="1"/>
              <a:t>2</a:t>
            </a:fld>
            <a:endParaRPr lang="zh-CN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966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3EA3F82-B1B2-4674-B000-74EC5819DC92}" type="slidenum">
              <a:rPr lang="zh-CN" altLang="en-US" smtClean="0">
                <a:solidFill>
                  <a:srgbClr val="000000"/>
                </a:solidFill>
              </a:rPr>
              <a:pPr eaLnBrk="1" hangingPunct="1"/>
              <a:t>18</a:t>
            </a:fld>
            <a:endParaRPr lang="zh-CN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3616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53"/>
            <a:ext cx="9144000" cy="1655763"/>
          </a:xfrm>
        </p:spPr>
        <p:txBody>
          <a:bodyPr/>
          <a:lstStyle>
            <a:lvl1pPr marL="0" indent="0" algn="ctr">
              <a:buNone/>
              <a:defRPr sz="2300"/>
            </a:lvl1pPr>
            <a:lvl2pPr marL="456941" indent="0" algn="ctr">
              <a:buNone/>
              <a:defRPr sz="2000"/>
            </a:lvl2pPr>
            <a:lvl3pPr marL="913880" indent="0" algn="ctr">
              <a:buNone/>
              <a:defRPr sz="1800"/>
            </a:lvl3pPr>
            <a:lvl4pPr marL="1370820" indent="0" algn="ctr">
              <a:buNone/>
              <a:defRPr sz="1600"/>
            </a:lvl4pPr>
            <a:lvl5pPr marL="1827761" indent="0" algn="ctr">
              <a:buNone/>
              <a:defRPr sz="1600"/>
            </a:lvl5pPr>
            <a:lvl6pPr marL="2284700" indent="0" algn="ctr">
              <a:buNone/>
              <a:defRPr sz="1600"/>
            </a:lvl6pPr>
            <a:lvl7pPr marL="2741640" indent="0" algn="ctr">
              <a:buNone/>
              <a:defRPr sz="1600"/>
            </a:lvl7pPr>
            <a:lvl8pPr marL="3198580" indent="0" algn="ctr">
              <a:buNone/>
              <a:defRPr sz="1600"/>
            </a:lvl8pPr>
            <a:lvl9pPr marL="3655521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B6E63-D154-4D6D-8C22-C5FBF907B68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4095025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1664F-AE38-4EFD-8D37-0A700032FC0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3485930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50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3" y="274650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77DAA-D2CA-4EE2-BC0A-041F2C8F046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3982426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>
            <a:grpSpLocks/>
          </p:cNvGrpSpPr>
          <p:nvPr userDrawn="1"/>
        </p:nvGrpSpPr>
        <p:grpSpPr bwMode="auto">
          <a:xfrm>
            <a:off x="0" y="6354764"/>
            <a:ext cx="12217401" cy="503237"/>
            <a:chOff x="0" y="4681728"/>
            <a:chExt cx="9163025" cy="377952"/>
          </a:xfrm>
        </p:grpSpPr>
        <p:sp>
          <p:nvSpPr>
            <p:cNvPr id="3" name="矩形 2"/>
            <p:cNvSpPr/>
            <p:nvPr/>
          </p:nvSpPr>
          <p:spPr>
            <a:xfrm>
              <a:off x="0" y="4681728"/>
              <a:ext cx="9163025" cy="37795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72044">
                <a:defRPr/>
              </a:pPr>
              <a:endParaRPr lang="zh-CN" altLang="en-US" sz="2100" dirty="0">
                <a:solidFill>
                  <a:prstClr val="white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784957" y="4681728"/>
              <a:ext cx="378068" cy="377952"/>
            </a:xfrm>
            <a:prstGeom prst="rect">
              <a:avLst/>
            </a:prstGeom>
            <a:solidFill>
              <a:srgbClr val="A528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72044">
                <a:defRPr/>
              </a:pPr>
              <a:endParaRPr lang="zh-CN" altLang="en-US" sz="2100" dirty="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4681728"/>
              <a:ext cx="378068" cy="377952"/>
            </a:xfrm>
            <a:prstGeom prst="rect">
              <a:avLst/>
            </a:prstGeom>
            <a:solidFill>
              <a:srgbClr val="A528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72044">
                <a:defRPr/>
              </a:pPr>
              <a:endParaRPr lang="zh-CN" altLang="en-US" sz="2100" dirty="0">
                <a:solidFill>
                  <a:prstClr val="white"/>
                </a:solidFill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rot="5400000">
              <a:off x="8910203" y="4815020"/>
              <a:ext cx="127574" cy="11136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72044">
                <a:defRPr/>
              </a:pPr>
              <a:endParaRPr lang="zh-CN" altLang="en-US" sz="2100" dirty="0">
                <a:solidFill>
                  <a:prstClr val="white"/>
                </a:solidFill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25247" y="4815020"/>
              <a:ext cx="127574" cy="11136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72044">
                <a:defRPr/>
              </a:pPr>
              <a:endParaRPr lang="zh-CN" altLang="en-US" sz="2100" dirty="0">
                <a:solidFill>
                  <a:prstClr val="white"/>
                </a:solidFill>
              </a:endParaRPr>
            </a:p>
          </p:txBody>
        </p:sp>
      </p:grpSp>
      <p:sp>
        <p:nvSpPr>
          <p:cNvPr id="8" name="TextBox 16"/>
          <p:cNvSpPr txBox="1">
            <a:spLocks noChangeArrowheads="1"/>
          </p:cNvSpPr>
          <p:nvPr userDrawn="1"/>
        </p:nvSpPr>
        <p:spPr bwMode="auto">
          <a:xfrm>
            <a:off x="5605585" y="6432551"/>
            <a:ext cx="755087" cy="30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7192" tIns="53596" rIns="107192" bIns="5359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1072044">
              <a:defRPr/>
            </a:pPr>
            <a:r>
              <a:rPr lang="en-US" altLang="zh-CN" sz="1300" dirty="0" smtClean="0">
                <a:solidFill>
                  <a:prstClr val="white"/>
                </a:solidFill>
                <a:latin typeface="Bebas" pitchFamily="2" charset="0"/>
                <a:cs typeface="Arial" pitchFamily="34" charset="0"/>
              </a:rPr>
              <a:t>RAPIDPPT</a:t>
            </a:r>
            <a:endParaRPr lang="zh-CN" altLang="en-US" sz="1300" dirty="0" smtClean="0">
              <a:solidFill>
                <a:prstClr val="white"/>
              </a:solidFill>
              <a:latin typeface="Bebas" pitchFamily="2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6011582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lIns="107192" tIns="53596" rIns="107192" bIns="5359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lIns="107192" tIns="53596" rIns="107192" bIns="53596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6713"/>
          </a:xfrm>
          <a:prstGeom prst="rect">
            <a:avLst/>
          </a:prstGeom>
        </p:spPr>
        <p:txBody>
          <a:bodyPr lIns="107192" tIns="53596" rIns="107192" bIns="53596"/>
          <a:lstStyle>
            <a:lvl1pPr defTabSz="1072044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buFont typeface="Arial" pitchFamily="34" charset="0"/>
              <a:buNone/>
              <a:defRPr/>
            </a:pPr>
            <a:fld id="{EF992F31-1F69-4220-BCED-7F74002D9B8F}" type="datetimeFigureOut">
              <a:rPr lang="zh-CN" altLang="en-US"/>
              <a:pPr>
                <a:buFont typeface="Arial" pitchFamily="34" charset="0"/>
                <a:buNone/>
                <a:defRPr/>
              </a:pPr>
              <a:t>2015/5/19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6713"/>
          </a:xfrm>
          <a:prstGeom prst="rect">
            <a:avLst/>
          </a:prstGeom>
        </p:spPr>
        <p:txBody>
          <a:bodyPr lIns="107192" tIns="53596" rIns="107192" bIns="53596"/>
          <a:lstStyle>
            <a:lvl1pPr defTabSz="1072044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6713"/>
          </a:xfrm>
          <a:prstGeom prst="rect">
            <a:avLst/>
          </a:prstGeom>
        </p:spPr>
        <p:txBody>
          <a:bodyPr lIns="107192" tIns="53596" rIns="107192" bIns="53596"/>
          <a:lstStyle>
            <a:lvl1pPr defTabSz="1072044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buFont typeface="Arial" pitchFamily="34" charset="0"/>
              <a:buNone/>
              <a:defRPr/>
            </a:pPr>
            <a:fld id="{40616304-5221-41CB-B8CF-5920F427F4E5}" type="slidenum">
              <a:rPr lang="zh-CN" altLang="en-US"/>
              <a:pPr>
                <a:buFont typeface="Arial" pitchFamily="34" charset="0"/>
                <a:buNone/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24726654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914400" y="3196686"/>
            <a:ext cx="103632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1676401"/>
            <a:ext cx="103632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214686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0D28A-A113-4D1F-BD41-DF7013CD7C73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7342C-1130-4BDF-B5C6-B42CCFEF5C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09600" y="1410736"/>
            <a:ext cx="109728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97536" y="6400800"/>
            <a:ext cx="4267200" cy="283800"/>
          </a:xfrm>
        </p:spPr>
        <p:txBody>
          <a:bodyPr/>
          <a:lstStyle/>
          <a:p>
            <a:fld id="{D460D28A-A113-4D1F-BD41-DF7013CD7C73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107936" y="6400800"/>
            <a:ext cx="49784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7342C-1130-4BDF-B5C6-B42CCFEF5C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914400" y="3143248"/>
            <a:ext cx="103632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3143249"/>
            <a:ext cx="103632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1643062"/>
            <a:ext cx="103632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0D28A-A113-4D1F-BD41-DF7013CD7C73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7342C-1130-4BDF-B5C6-B42CCFEF5C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09600" y="1410736"/>
            <a:ext cx="109728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0D28A-A113-4D1F-BD41-DF7013CD7C73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7342C-1130-4BDF-B5C6-B42CCFEF5C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09600" y="1410736"/>
            <a:ext cx="109728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0D28A-A113-4D1F-BD41-DF7013CD7C73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7342C-1130-4BDF-B5C6-B42CCFEF5C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09600" y="1410736"/>
            <a:ext cx="109728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0D28A-A113-4D1F-BD41-DF7013CD7C73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7342C-1130-4BDF-B5C6-B42CCFEF5C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A5089-570D-401F-9029-935CDA0DF9D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15782615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0D28A-A113-4D1F-BD41-DF7013CD7C73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7342C-1130-4BDF-B5C6-B42CCFEF5C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714733" y="1053546"/>
            <a:ext cx="7872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14734" y="228600"/>
            <a:ext cx="7867669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14733" y="1142984"/>
            <a:ext cx="7867667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7" y="1142984"/>
            <a:ext cx="3009877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0D28A-A113-4D1F-BD41-DF7013CD7C73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7342C-1130-4BDF-B5C6-B42CCFEF5C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200" y="304800"/>
            <a:ext cx="85344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935403" y="1143000"/>
            <a:ext cx="9630997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149600" y="5410200"/>
            <a:ext cx="7543851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0D28A-A113-4D1F-BD41-DF7013CD7C73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7342C-1130-4BDF-B5C6-B42CCFEF5C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0D28A-A113-4D1F-BD41-DF7013CD7C73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7342C-1130-4BDF-B5C6-B42CCFEF5CD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09600" y="1410736"/>
            <a:ext cx="109728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620275" y="274638"/>
            <a:ext cx="1962125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915424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0D28A-A113-4D1F-BD41-DF7013CD7C73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7342C-1130-4BDF-B5C6-B42CCFEF5C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9" y="1709755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9" y="4589490"/>
            <a:ext cx="10515600" cy="1500187"/>
          </a:xfrm>
        </p:spPr>
        <p:txBody>
          <a:bodyPr/>
          <a:lstStyle>
            <a:lvl1pPr marL="0" indent="0">
              <a:buNone/>
              <a:defRPr sz="2300"/>
            </a:lvl1pPr>
            <a:lvl2pPr marL="456941" indent="0">
              <a:buNone/>
              <a:defRPr sz="2000"/>
            </a:lvl2pPr>
            <a:lvl3pPr marL="913880" indent="0">
              <a:buNone/>
              <a:defRPr sz="1800"/>
            </a:lvl3pPr>
            <a:lvl4pPr marL="1370820" indent="0">
              <a:buNone/>
              <a:defRPr sz="1600"/>
            </a:lvl4pPr>
            <a:lvl5pPr marL="1827761" indent="0">
              <a:buNone/>
              <a:defRPr sz="1600"/>
            </a:lvl5pPr>
            <a:lvl6pPr marL="2284700" indent="0">
              <a:buNone/>
              <a:defRPr sz="1600"/>
            </a:lvl6pPr>
            <a:lvl7pPr marL="2741640" indent="0">
              <a:buNone/>
              <a:defRPr sz="1600"/>
            </a:lvl7pPr>
            <a:lvl8pPr marL="3198580" indent="0">
              <a:buNone/>
              <a:defRPr sz="1600"/>
            </a:lvl8pPr>
            <a:lvl9pPr marL="3655521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F1A74-68E0-4850-8E16-3624A96DBD5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331588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6"/>
            <a:ext cx="5410201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199" y="1600206"/>
            <a:ext cx="5410201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826C9-6604-4029-920D-2F62DEBE724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541139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95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6941" indent="0">
              <a:buNone/>
              <a:defRPr sz="2000" b="1"/>
            </a:lvl2pPr>
            <a:lvl3pPr marL="913880" indent="0">
              <a:buNone/>
              <a:defRPr sz="1800" b="1"/>
            </a:lvl3pPr>
            <a:lvl4pPr marL="1370820" indent="0">
              <a:buNone/>
              <a:defRPr sz="1600" b="1"/>
            </a:lvl4pPr>
            <a:lvl5pPr marL="1827761" indent="0">
              <a:buNone/>
              <a:defRPr sz="1600" b="1"/>
            </a:lvl5pPr>
            <a:lvl6pPr marL="2284700" indent="0">
              <a:buNone/>
              <a:defRPr sz="1600" b="1"/>
            </a:lvl6pPr>
            <a:lvl7pPr marL="2741640" indent="0">
              <a:buNone/>
              <a:defRPr sz="1600" b="1"/>
            </a:lvl7pPr>
            <a:lvl8pPr marL="3198580" indent="0">
              <a:buNone/>
              <a:defRPr sz="1600" b="1"/>
            </a:lvl8pPr>
            <a:lvl9pPr marL="3655521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6941" indent="0">
              <a:buNone/>
              <a:defRPr sz="2000" b="1"/>
            </a:lvl2pPr>
            <a:lvl3pPr marL="913880" indent="0">
              <a:buNone/>
              <a:defRPr sz="1800" b="1"/>
            </a:lvl3pPr>
            <a:lvl4pPr marL="1370820" indent="0">
              <a:buNone/>
              <a:defRPr sz="1600" b="1"/>
            </a:lvl4pPr>
            <a:lvl5pPr marL="1827761" indent="0">
              <a:buNone/>
              <a:defRPr sz="1600" b="1"/>
            </a:lvl5pPr>
            <a:lvl6pPr marL="2284700" indent="0">
              <a:buNone/>
              <a:defRPr sz="1600" b="1"/>
            </a:lvl6pPr>
            <a:lvl7pPr marL="2741640" indent="0">
              <a:buNone/>
              <a:defRPr sz="1600" b="1"/>
            </a:lvl7pPr>
            <a:lvl8pPr marL="3198580" indent="0">
              <a:buNone/>
              <a:defRPr sz="1600" b="1"/>
            </a:lvl8pPr>
            <a:lvl9pPr marL="3655521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7FF6F-559F-466B-BB20-D87AD55DB7C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2348851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88AA0-DEF9-43B2-ABA9-35FA5894F22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3471805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F09EB-077F-45F0-8156-F4F65F75BF5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3910874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96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204" y="987443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96" y="2057402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41" indent="0">
              <a:buNone/>
              <a:defRPr sz="1400"/>
            </a:lvl2pPr>
            <a:lvl3pPr marL="913880" indent="0">
              <a:buNone/>
              <a:defRPr sz="1200"/>
            </a:lvl3pPr>
            <a:lvl4pPr marL="1370820" indent="0">
              <a:buNone/>
              <a:defRPr sz="1100"/>
            </a:lvl4pPr>
            <a:lvl5pPr marL="1827761" indent="0">
              <a:buNone/>
              <a:defRPr sz="1100"/>
            </a:lvl5pPr>
            <a:lvl6pPr marL="2284700" indent="0">
              <a:buNone/>
              <a:defRPr sz="1100"/>
            </a:lvl6pPr>
            <a:lvl7pPr marL="2741640" indent="0">
              <a:buNone/>
              <a:defRPr sz="1100"/>
            </a:lvl7pPr>
            <a:lvl8pPr marL="3198580" indent="0">
              <a:buNone/>
              <a:defRPr sz="1100"/>
            </a:lvl8pPr>
            <a:lvl9pPr marL="365552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C3119-E3EA-4126-937C-9A755029C31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404322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96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204" y="987443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6941" indent="0">
              <a:buNone/>
              <a:defRPr sz="2800"/>
            </a:lvl2pPr>
            <a:lvl3pPr marL="913880" indent="0">
              <a:buNone/>
              <a:defRPr sz="2300"/>
            </a:lvl3pPr>
            <a:lvl4pPr marL="1370820" indent="0">
              <a:buNone/>
              <a:defRPr sz="2000"/>
            </a:lvl4pPr>
            <a:lvl5pPr marL="1827761" indent="0">
              <a:buNone/>
              <a:defRPr sz="2000"/>
            </a:lvl5pPr>
            <a:lvl6pPr marL="2284700" indent="0">
              <a:buNone/>
              <a:defRPr sz="2000"/>
            </a:lvl6pPr>
            <a:lvl7pPr marL="2741640" indent="0">
              <a:buNone/>
              <a:defRPr sz="2000"/>
            </a:lvl7pPr>
            <a:lvl8pPr marL="3198580" indent="0">
              <a:buNone/>
              <a:defRPr sz="2000"/>
            </a:lvl8pPr>
            <a:lvl9pPr marL="3655521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96" y="2057402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41" indent="0">
              <a:buNone/>
              <a:defRPr sz="1400"/>
            </a:lvl2pPr>
            <a:lvl3pPr marL="913880" indent="0">
              <a:buNone/>
              <a:defRPr sz="1200"/>
            </a:lvl3pPr>
            <a:lvl4pPr marL="1370820" indent="0">
              <a:buNone/>
              <a:defRPr sz="1100"/>
            </a:lvl4pPr>
            <a:lvl5pPr marL="1827761" indent="0">
              <a:buNone/>
              <a:defRPr sz="1100"/>
            </a:lvl5pPr>
            <a:lvl6pPr marL="2284700" indent="0">
              <a:buNone/>
              <a:defRPr sz="1100"/>
            </a:lvl6pPr>
            <a:lvl7pPr marL="2741640" indent="0">
              <a:buNone/>
              <a:defRPr sz="1100"/>
            </a:lvl7pPr>
            <a:lvl8pPr marL="3198580" indent="0">
              <a:buNone/>
              <a:defRPr sz="1100"/>
            </a:lvl8pPr>
            <a:lvl9pPr marL="365552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E9A66-1D80-420D-9926-80AE716BB3D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723889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7" tIns="45694" rIns="91387" bIns="456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7" tIns="45694" rIns="91387" bIns="456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7" tIns="45694" rIns="91387" bIns="45694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7" tIns="45694" rIns="91387" bIns="45694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7" tIns="45694" rIns="91387" bIns="45694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fld id="{5FE5ECDB-E183-49A0-814B-7E38D8680425}" type="slidenum">
              <a:rPr lang="zh-CN" altLang="zh-CN"/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23234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6941" algn="ctr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3880" algn="ctr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0820" algn="ctr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7761" algn="ctr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39725" indent="-339725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2575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9825" indent="-225425" algn="l" rtl="0" eaLnBrk="0" fontAlgn="base" hangingPunct="0">
        <a:spcBef>
          <a:spcPct val="20000"/>
        </a:spcBef>
        <a:spcAft>
          <a:spcPct val="0"/>
        </a:spcAft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225425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225" indent="-225425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170" indent="-228468" algn="l" defTabSz="9138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110" indent="-228468" algn="l" defTabSz="9138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050" indent="-228468" algn="l" defTabSz="9138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991" indent="-228468" algn="l" defTabSz="9138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8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41" algn="l" defTabSz="9138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80" algn="l" defTabSz="9138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20" algn="l" defTabSz="9138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61" algn="l" defTabSz="9138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00" algn="l" defTabSz="9138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640" algn="l" defTabSz="9138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80" algn="l" defTabSz="9138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521" algn="l" defTabSz="9138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820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15702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536017" algn="ctr" rtl="0" fontAlgn="base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1072044" algn="ctr" rtl="0" fontAlgn="base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608064" algn="ctr" rtl="0" fontAlgn="base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2144087" algn="ctr" rtl="0" fontAlgn="base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400050" indent="-4000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33337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8263" indent="-26511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4838" indent="-26511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9825" indent="-26511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48112" indent="-268008" algn="l" defTabSz="107204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84135" indent="-268008" algn="l" defTabSz="107204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0155" indent="-268008" algn="l" defTabSz="107204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6176" indent="-268008" algn="l" defTabSz="107204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720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017" algn="l" defTabSz="10720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044" algn="l" defTabSz="10720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8064" algn="l" defTabSz="10720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4087" algn="l" defTabSz="10720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0105" algn="l" defTabSz="10720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6121" algn="l" defTabSz="10720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2143" algn="l" defTabSz="10720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88164" algn="l" defTabSz="10720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1600" y="6400800"/>
            <a:ext cx="42672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D460D28A-A113-4D1F-BD41-DF7013CD7C73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7112000" y="6400800"/>
            <a:ext cx="49784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5486400" y="6400800"/>
            <a:ext cx="12192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24F7342C-1130-4BDF-B5C6-B42CCFEF5CD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12192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4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9.png"/><Relationship Id="rId4" Type="http://schemas.microsoft.com/office/2007/relationships/hdphoto" Target="../media/hdphoto7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50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6" Type="http://schemas.openxmlformats.org/officeDocument/2006/relationships/diagramData" Target="../diagrams/data1.xml"/><Relationship Id="rId5" Type="http://schemas.openxmlformats.org/officeDocument/2006/relationships/image" Target="../media/image52.png"/><Relationship Id="rId10" Type="http://schemas.microsoft.com/office/2007/relationships/diagramDrawing" Target="../diagrams/drawing1.xml"/><Relationship Id="rId4" Type="http://schemas.openxmlformats.org/officeDocument/2006/relationships/image" Target="../media/image51.png"/><Relationship Id="rId9" Type="http://schemas.openxmlformats.org/officeDocument/2006/relationships/diagramColors" Target="../diagrams/colors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12" Type="http://schemas.microsoft.com/office/2007/relationships/hdphoto" Target="../media/hdphoto5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6" Type="http://schemas.microsoft.com/office/2007/relationships/hdphoto" Target="../media/hdphoto2.wdp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1.png"/><Relationship Id="rId14" Type="http://schemas.microsoft.com/office/2007/relationships/hdphoto" Target="../media/hdphoto6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7.png"/><Relationship Id="rId7" Type="http://schemas.openxmlformats.org/officeDocument/2006/relationships/image" Target="../media/image2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2"/>
          <p:cNvSpPr>
            <a:spLocks noChangeArrowheads="1"/>
          </p:cNvSpPr>
          <p:nvPr/>
        </p:nvSpPr>
        <p:spPr bwMode="auto">
          <a:xfrm>
            <a:off x="0" y="4365625"/>
            <a:ext cx="12192000" cy="19431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87" tIns="45694" rIns="91387" bIns="45694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7651" name="Group 3"/>
          <p:cNvGrpSpPr>
            <a:grpSpLocks/>
          </p:cNvGrpSpPr>
          <p:nvPr/>
        </p:nvGrpSpPr>
        <p:grpSpPr bwMode="auto">
          <a:xfrm>
            <a:off x="0" y="4314825"/>
            <a:ext cx="9401643" cy="1860549"/>
            <a:chOff x="-754844" y="-399938"/>
            <a:chExt cx="8652390" cy="1876690"/>
          </a:xfrm>
        </p:grpSpPr>
        <p:sp>
          <p:nvSpPr>
            <p:cNvPr id="27652" name="TextBox 3"/>
            <p:cNvSpPr>
              <a:spLocks noChangeArrowheads="1"/>
            </p:cNvSpPr>
            <p:nvPr/>
          </p:nvSpPr>
          <p:spPr bwMode="auto">
            <a:xfrm>
              <a:off x="-754844" y="-399938"/>
              <a:ext cx="6984776" cy="1570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4800" b="1" dirty="0" smtClean="0">
                  <a:solidFill>
                    <a:srgbClr val="000000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超星移动图书馆</a:t>
              </a:r>
              <a:endParaRPr lang="en-US" altLang="zh-CN" sz="4800" b="1" dirty="0" smtClean="0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4800" b="1" dirty="0" smtClean="0">
                  <a:solidFill>
                    <a:srgbClr val="000000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                         图</a:t>
              </a:r>
              <a:r>
                <a:rPr lang="zh-CN" altLang="en-US" sz="4800" b="1" dirty="0">
                  <a:solidFill>
                    <a:srgbClr val="000000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书馆悦读机</a:t>
              </a:r>
            </a:p>
          </p:txBody>
        </p:sp>
        <p:sp>
          <p:nvSpPr>
            <p:cNvPr id="27653" name="TextBox 4"/>
            <p:cNvSpPr>
              <a:spLocks noChangeArrowheads="1"/>
            </p:cNvSpPr>
            <p:nvPr/>
          </p:nvSpPr>
          <p:spPr bwMode="auto">
            <a:xfrm>
              <a:off x="-310749" y="1107201"/>
              <a:ext cx="8208295" cy="3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>
                  <a:solidFill>
                    <a:srgbClr val="595959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                                                                                                                                    </a:t>
              </a:r>
            </a:p>
          </p:txBody>
        </p:sp>
      </p:grpSp>
      <p:sp>
        <p:nvSpPr>
          <p:cNvPr id="6" name="TextBox 3"/>
          <p:cNvSpPr>
            <a:spLocks noChangeArrowheads="1"/>
          </p:cNvSpPr>
          <p:nvPr/>
        </p:nvSpPr>
        <p:spPr bwMode="auto">
          <a:xfrm>
            <a:off x="2269353" y="5651010"/>
            <a:ext cx="101179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4000" b="1" dirty="0">
                <a:solidFill>
                  <a:srgbClr val="FA5E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    </a:t>
            </a:r>
            <a:r>
              <a:rPr lang="zh-CN" altLang="en-US" sz="4000" b="1" dirty="0" smtClean="0">
                <a:solidFill>
                  <a:srgbClr val="FA5E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                     时代改变阅读   阅读</a:t>
            </a:r>
            <a:r>
              <a:rPr lang="zh-CN" altLang="en-US" sz="4000" b="1" dirty="0">
                <a:solidFill>
                  <a:srgbClr val="FA5E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改变生</a:t>
            </a:r>
            <a:r>
              <a:rPr lang="zh-CN" altLang="en-US" sz="4000" b="1" dirty="0" smtClean="0">
                <a:solidFill>
                  <a:srgbClr val="FA5E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活   </a:t>
            </a:r>
            <a:endParaRPr lang="zh-CN" altLang="en-US" sz="4000" b="1" dirty="0">
              <a:solidFill>
                <a:srgbClr val="FA5E00"/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693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341" b="310"/>
          <a:stretch/>
        </p:blipFill>
        <p:spPr>
          <a:xfrm>
            <a:off x="1292630" y="1559170"/>
            <a:ext cx="3157262" cy="455395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图书馆悦读机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" y="1162050"/>
            <a:ext cx="12192000" cy="8112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功能全面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00113" y="1162050"/>
            <a:ext cx="11291887" cy="8189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" y="-20638"/>
            <a:ext cx="1197388" cy="12645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600" b="1" dirty="0">
              <a:solidFill>
                <a:prstClr val="white"/>
              </a:solidFill>
              <a:latin typeface="AR CHRISTY" panose="02000000000000000000" pitchFamily="2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66464" y="3873357"/>
            <a:ext cx="1438382" cy="852755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75245" y="1558401"/>
            <a:ext cx="2978310" cy="4554723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6000" y="1548512"/>
            <a:ext cx="2771838" cy="45646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92453" y="1558401"/>
            <a:ext cx="2952958" cy="4554723"/>
          </a:xfrm>
          <a:prstGeom prst="rect">
            <a:avLst/>
          </a:prstGeom>
        </p:spPr>
      </p:pic>
      <p:sp>
        <p:nvSpPr>
          <p:cNvPr id="13" name="矩形 8"/>
          <p:cNvSpPr>
            <a:spLocks noChangeArrowheads="1"/>
          </p:cNvSpPr>
          <p:nvPr/>
        </p:nvSpPr>
        <p:spPr bwMode="auto">
          <a:xfrm>
            <a:off x="200390" y="1676343"/>
            <a:ext cx="699724" cy="4015540"/>
          </a:xfrm>
          <a:prstGeom prst="rect">
            <a:avLst/>
          </a:prstGeom>
          <a:solidFill>
            <a:srgbClr val="00A7E2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altLang="zh-CN" sz="3600" b="1" dirty="0" smtClean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公开课学习</a:t>
            </a:r>
            <a:endParaRPr lang="zh-CN" altLang="en-US" sz="36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" name="圆角矩形 12"/>
          <p:cNvSpPr>
            <a:spLocks noChangeArrowheads="1"/>
          </p:cNvSpPr>
          <p:nvPr/>
        </p:nvSpPr>
        <p:spPr bwMode="auto">
          <a:xfrm>
            <a:off x="5092033" y="6217239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精选课程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8" name="圆角矩形 12"/>
          <p:cNvSpPr>
            <a:spLocks noChangeArrowheads="1"/>
          </p:cNvSpPr>
          <p:nvPr/>
        </p:nvSpPr>
        <p:spPr bwMode="auto">
          <a:xfrm>
            <a:off x="7229552" y="6217239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在线播放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9" name="圆角矩形 12"/>
          <p:cNvSpPr>
            <a:spLocks noChangeArrowheads="1"/>
          </p:cNvSpPr>
          <p:nvPr/>
        </p:nvSpPr>
        <p:spPr bwMode="auto">
          <a:xfrm>
            <a:off x="9301112" y="6217239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下载观看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396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2891 -0.0689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5" y="-3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 autoUpdateAnimBg="0"/>
      <p:bldP spid="18" grpId="0" bldLvl="0" animBg="1" autoUpdateAnimBg="0"/>
      <p:bldP spid="19" grpId="0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341" b="310"/>
          <a:stretch/>
        </p:blipFill>
        <p:spPr>
          <a:xfrm>
            <a:off x="1292630" y="1559170"/>
            <a:ext cx="3157262" cy="455395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图书馆悦读机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" y="1162050"/>
            <a:ext cx="12192000" cy="8112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功能全面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00113" y="1162050"/>
            <a:ext cx="11291887" cy="8189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" y="-20638"/>
            <a:ext cx="1197388" cy="12645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600" b="1" dirty="0">
              <a:solidFill>
                <a:prstClr val="white"/>
              </a:solidFill>
              <a:latin typeface="AR CHRISTY" panose="02000000000000000000" pitchFamily="2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7011" y="4808306"/>
            <a:ext cx="1438382" cy="893851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758306" y="1558017"/>
            <a:ext cx="3007671" cy="4554723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6368" y="1548512"/>
            <a:ext cx="3111470" cy="45646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92453" y="1558401"/>
            <a:ext cx="2952958" cy="4554723"/>
          </a:xfrm>
          <a:prstGeom prst="rect">
            <a:avLst/>
          </a:prstGeom>
        </p:spPr>
      </p:pic>
      <p:sp>
        <p:nvSpPr>
          <p:cNvPr id="13" name="矩形 8"/>
          <p:cNvSpPr>
            <a:spLocks noChangeArrowheads="1"/>
          </p:cNvSpPr>
          <p:nvPr/>
        </p:nvSpPr>
        <p:spPr bwMode="auto">
          <a:xfrm>
            <a:off x="200390" y="1676343"/>
            <a:ext cx="699724" cy="3522381"/>
          </a:xfrm>
          <a:prstGeom prst="rect">
            <a:avLst/>
          </a:prstGeom>
          <a:solidFill>
            <a:srgbClr val="00A7E2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altLang="zh-CN" sz="3600" b="1" dirty="0" smtClean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学术视频</a:t>
            </a:r>
            <a:endParaRPr lang="zh-CN" altLang="en-US" sz="36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" name="圆角矩形 12"/>
          <p:cNvSpPr>
            <a:spLocks noChangeArrowheads="1"/>
          </p:cNvSpPr>
          <p:nvPr/>
        </p:nvSpPr>
        <p:spPr bwMode="auto">
          <a:xfrm>
            <a:off x="4589774" y="6217239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精选课程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8" name="圆角矩形 12"/>
          <p:cNvSpPr>
            <a:spLocks noChangeArrowheads="1"/>
          </p:cNvSpPr>
          <p:nvPr/>
        </p:nvSpPr>
        <p:spPr bwMode="auto">
          <a:xfrm>
            <a:off x="7059736" y="6217239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在线播放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9" name="圆角矩形 12"/>
          <p:cNvSpPr>
            <a:spLocks noChangeArrowheads="1"/>
          </p:cNvSpPr>
          <p:nvPr/>
        </p:nvSpPr>
        <p:spPr bwMode="auto">
          <a:xfrm>
            <a:off x="9301112" y="6217239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下载观看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074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3.7037E-6 L 0.02864 -0.2178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2" y="-10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 autoUpdateAnimBg="0"/>
      <p:bldP spid="18" grpId="0" bldLvl="0" animBg="1" autoUpdateAnimBg="0"/>
      <p:bldP spid="19" grpId="0" bldLvl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341" b="310"/>
          <a:stretch/>
        </p:blipFill>
        <p:spPr>
          <a:xfrm>
            <a:off x="1292630" y="1559170"/>
            <a:ext cx="3157262" cy="455395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图书馆悦读机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" y="1162050"/>
            <a:ext cx="12192000" cy="8112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功能全面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00113" y="1162050"/>
            <a:ext cx="11291887" cy="8189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" y="-20638"/>
            <a:ext cx="1197388" cy="12645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600" b="1" dirty="0">
              <a:solidFill>
                <a:prstClr val="white"/>
              </a:solidFill>
              <a:latin typeface="AR CHRISTY" panose="02000000000000000000" pitchFamily="2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7861" y="3873357"/>
            <a:ext cx="1435122" cy="861586"/>
          </a:xfrm>
          <a:prstGeom prst="rect">
            <a:avLst/>
          </a:prstGeom>
        </p:spPr>
      </p:pic>
      <p:sp>
        <p:nvSpPr>
          <p:cNvPr id="13" name="矩形 8"/>
          <p:cNvSpPr>
            <a:spLocks noChangeArrowheads="1"/>
          </p:cNvSpPr>
          <p:nvPr/>
        </p:nvSpPr>
        <p:spPr bwMode="auto">
          <a:xfrm>
            <a:off x="200390" y="1676343"/>
            <a:ext cx="699724" cy="3522381"/>
          </a:xfrm>
          <a:prstGeom prst="rect">
            <a:avLst/>
          </a:prstGeom>
          <a:solidFill>
            <a:srgbClr val="00A7E2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altLang="zh-CN" sz="3600" b="1" dirty="0" smtClean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报纸阅览</a:t>
            </a:r>
            <a:endParaRPr lang="zh-CN" altLang="en-US" sz="36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" name="圆角矩形 12"/>
          <p:cNvSpPr>
            <a:spLocks noChangeArrowheads="1"/>
          </p:cNvSpPr>
          <p:nvPr/>
        </p:nvSpPr>
        <p:spPr bwMode="auto">
          <a:xfrm>
            <a:off x="4774709" y="6217239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300+</a:t>
            </a:r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报纸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8" name="圆角矩形 12"/>
          <p:cNvSpPr>
            <a:spLocks noChangeArrowheads="1"/>
          </p:cNvSpPr>
          <p:nvPr/>
        </p:nvSpPr>
        <p:spPr bwMode="auto">
          <a:xfrm>
            <a:off x="7137308" y="6217239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在线阅读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9" name="圆角矩形 12"/>
          <p:cNvSpPr>
            <a:spLocks noChangeArrowheads="1"/>
          </p:cNvSpPr>
          <p:nvPr/>
        </p:nvSpPr>
        <p:spPr bwMode="auto">
          <a:xfrm>
            <a:off x="9486047" y="6217239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图文并茂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088104" y="1561574"/>
            <a:ext cx="2717940" cy="4554723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21237" y="1557632"/>
            <a:ext cx="2976876" cy="455118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66052" y="1558401"/>
            <a:ext cx="2775629" cy="4554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23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7037E-6 L -0.09922 -0.0898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1" y="-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 autoUpdateAnimBg="0"/>
      <p:bldP spid="18" grpId="0" bldLvl="0" animBg="1" autoUpdateAnimBg="0"/>
      <p:bldP spid="19" grpId="0" bldLvl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341" b="310"/>
          <a:stretch/>
        </p:blipFill>
        <p:spPr>
          <a:xfrm>
            <a:off x="1292630" y="1559170"/>
            <a:ext cx="3157262" cy="455395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图书馆悦读机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" y="1162050"/>
            <a:ext cx="12192000" cy="8112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功能全面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00113" y="1162050"/>
            <a:ext cx="11291887" cy="8189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0"/>
            <a:ext cx="1197388" cy="12645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600" b="1" dirty="0">
              <a:solidFill>
                <a:prstClr val="white"/>
              </a:solidFill>
              <a:latin typeface="AR CHRISTY" panose="02000000000000000000" pitchFamily="2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58956" y="1993186"/>
            <a:ext cx="1366463" cy="861586"/>
          </a:xfrm>
          <a:prstGeom prst="rect">
            <a:avLst/>
          </a:prstGeom>
        </p:spPr>
      </p:pic>
      <p:sp>
        <p:nvSpPr>
          <p:cNvPr id="13" name="矩形 8"/>
          <p:cNvSpPr>
            <a:spLocks noChangeArrowheads="1"/>
          </p:cNvSpPr>
          <p:nvPr/>
        </p:nvSpPr>
        <p:spPr bwMode="auto">
          <a:xfrm>
            <a:off x="200390" y="1676342"/>
            <a:ext cx="699724" cy="3923074"/>
          </a:xfrm>
          <a:prstGeom prst="rect">
            <a:avLst/>
          </a:prstGeom>
          <a:solidFill>
            <a:srgbClr val="00A7E2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altLang="zh-CN" sz="3600" b="1" dirty="0" smtClean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丰富的活动</a:t>
            </a:r>
            <a:endParaRPr lang="zh-CN" altLang="en-US" sz="36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" name="圆角矩形 12"/>
          <p:cNvSpPr>
            <a:spLocks noChangeArrowheads="1"/>
          </p:cNvSpPr>
          <p:nvPr/>
        </p:nvSpPr>
        <p:spPr bwMode="auto">
          <a:xfrm>
            <a:off x="5676997" y="6217240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拍照有奖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8" name="圆角矩形 12"/>
          <p:cNvSpPr>
            <a:spLocks noChangeArrowheads="1"/>
          </p:cNvSpPr>
          <p:nvPr/>
        </p:nvSpPr>
        <p:spPr bwMode="auto">
          <a:xfrm>
            <a:off x="8791447" y="6217240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en-US" altLang="zh-CN" dirty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</a:t>
            </a:r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奖  品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655757" y="1558402"/>
            <a:ext cx="3099393" cy="4554723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75376" y="1557633"/>
            <a:ext cx="3141262" cy="455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278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2.22222E-6 L -0.10821 0.1664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17" y="8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 autoUpdateAnimBg="0"/>
      <p:bldP spid="18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图书馆悦读机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" y="1162050"/>
            <a:ext cx="12192000" cy="8112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功能全面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00113" y="1162050"/>
            <a:ext cx="11291887" cy="8189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0"/>
            <a:ext cx="1197388" cy="12645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600" b="1" dirty="0">
              <a:solidFill>
                <a:prstClr val="white"/>
              </a:solidFill>
              <a:latin typeface="AR CHRISTY" panose="02000000000000000000" pitchFamily="2" charset="0"/>
            </a:endParaRPr>
          </a:p>
        </p:txBody>
      </p:sp>
      <p:sp>
        <p:nvSpPr>
          <p:cNvPr id="13" name="矩形 8"/>
          <p:cNvSpPr>
            <a:spLocks noChangeArrowheads="1"/>
          </p:cNvSpPr>
          <p:nvPr/>
        </p:nvSpPr>
        <p:spPr bwMode="auto">
          <a:xfrm>
            <a:off x="200390" y="1676342"/>
            <a:ext cx="699724" cy="3923074"/>
          </a:xfrm>
          <a:prstGeom prst="rect">
            <a:avLst/>
          </a:prstGeom>
          <a:solidFill>
            <a:srgbClr val="00A7E2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条形码和二维码扫描</a:t>
            </a:r>
            <a:endParaRPr lang="zh-CN" altLang="en-US" sz="28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341" b="310"/>
          <a:stretch/>
        </p:blipFill>
        <p:spPr>
          <a:xfrm>
            <a:off x="1292630" y="1559170"/>
            <a:ext cx="3157262" cy="4553954"/>
          </a:xfrm>
          <a:prstGeom prst="rect">
            <a:avLst/>
          </a:prstGeom>
        </p:spPr>
      </p:pic>
      <p:pic>
        <p:nvPicPr>
          <p:cNvPr id="11" name="Picture 3" descr="C:\Users\bing\Pictures\豌豆荚截图20130917170726.png"/>
          <p:cNvPicPr>
            <a:picLocks noChangeAspect="1" noChangeArrowheads="1"/>
          </p:cNvPicPr>
          <p:nvPr/>
        </p:nvPicPr>
        <p:blipFill>
          <a:blip r:embed="rId3" cstate="print"/>
          <a:srcRect t="10907"/>
          <a:stretch>
            <a:fillRect/>
          </a:stretch>
        </p:blipFill>
        <p:spPr bwMode="auto">
          <a:xfrm>
            <a:off x="5214938" y="1571625"/>
            <a:ext cx="2846917" cy="461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C:\Users\bing\Pictures\豌豆荚截图20130917170749.png"/>
          <p:cNvPicPr>
            <a:picLocks noChangeAspect="1" noChangeArrowheads="1"/>
          </p:cNvPicPr>
          <p:nvPr/>
        </p:nvPicPr>
        <p:blipFill>
          <a:blip r:embed="rId4" cstate="print"/>
          <a:srcRect t="4822" b="5388"/>
          <a:stretch>
            <a:fillRect/>
          </a:stretch>
        </p:blipFill>
        <p:spPr bwMode="auto">
          <a:xfrm>
            <a:off x="8772525" y="1543050"/>
            <a:ext cx="2928937" cy="455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6278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图书馆悦读机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" y="1162050"/>
            <a:ext cx="12192000" cy="8112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功能全面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00113" y="1162050"/>
            <a:ext cx="11291887" cy="8189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0"/>
            <a:ext cx="1197388" cy="12645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600" b="1" dirty="0">
              <a:solidFill>
                <a:prstClr val="white"/>
              </a:solidFill>
              <a:latin typeface="AR CHRISTY" panose="02000000000000000000" pitchFamily="2" charset="0"/>
            </a:endParaRPr>
          </a:p>
        </p:txBody>
      </p:sp>
      <p:sp>
        <p:nvSpPr>
          <p:cNvPr id="13" name="矩形 8"/>
          <p:cNvSpPr>
            <a:spLocks noChangeArrowheads="1"/>
          </p:cNvSpPr>
          <p:nvPr/>
        </p:nvSpPr>
        <p:spPr bwMode="auto">
          <a:xfrm>
            <a:off x="200390" y="1676342"/>
            <a:ext cx="699724" cy="3923074"/>
          </a:xfrm>
          <a:prstGeom prst="rect">
            <a:avLst/>
          </a:prstGeom>
          <a:solidFill>
            <a:srgbClr val="00A7E2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借阅信息</a:t>
            </a:r>
            <a:endParaRPr lang="en-US" altLang="zh-CN" sz="2800" b="1" dirty="0" smtClean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、一键续借</a:t>
            </a:r>
            <a:endParaRPr lang="zh-CN" altLang="en-US" sz="28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9" name="图片 18" descr="QQ图片201505191031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99" y="1357313"/>
            <a:ext cx="3829051" cy="5129211"/>
          </a:xfrm>
          <a:prstGeom prst="rect">
            <a:avLst/>
          </a:prstGeom>
        </p:spPr>
      </p:pic>
      <p:pic>
        <p:nvPicPr>
          <p:cNvPr id="21" name="图片 20" descr="QQ图片201505191031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43838" y="1357313"/>
            <a:ext cx="3529012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278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542132" y="5911850"/>
            <a:ext cx="33425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歌德借阅机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12192000" cy="11636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歌德电子书借阅机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" y="1162050"/>
            <a:ext cx="12192000" cy="8112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-4526782" y="361270"/>
            <a:ext cx="13698116" cy="649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梯形 20"/>
          <p:cNvSpPr/>
          <p:nvPr/>
        </p:nvSpPr>
        <p:spPr>
          <a:xfrm rot="5400000">
            <a:off x="953476" y="2248497"/>
            <a:ext cx="2737600" cy="1536700"/>
          </a:xfrm>
          <a:prstGeom prst="trapezoid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16732" y="5909326"/>
            <a:ext cx="33425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歌德借阅机</a:t>
            </a:r>
          </a:p>
        </p:txBody>
      </p:sp>
      <p:pic>
        <p:nvPicPr>
          <p:cNvPr id="31" name="Picture 5" descr="分类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456" t="11166" r="7590" b="8481"/>
          <a:stretch/>
        </p:blipFill>
        <p:spPr bwMode="auto">
          <a:xfrm>
            <a:off x="1589482" y="1766593"/>
            <a:ext cx="1465589" cy="249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1589483" y="1787137"/>
            <a:ext cx="1405731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6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新的技术：</a:t>
            </a:r>
            <a:endParaRPr lang="en-US" altLang="zh-CN" sz="16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zh-CN" altLang="en-US" sz="16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触屏、二维码扫描</a:t>
            </a:r>
            <a:r>
              <a:rPr lang="en-US" altLang="zh-CN" sz="16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589483" y="2682287"/>
            <a:ext cx="140573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sz="16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24h</a:t>
            </a:r>
            <a:r>
              <a:rPr lang="zh-CN" altLang="en-US" sz="16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轻松借阅</a:t>
            </a:r>
            <a:endParaRPr lang="zh-CN" altLang="en-US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589483" y="3071247"/>
            <a:ext cx="140573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</a:t>
            </a:r>
            <a:r>
              <a:rPr lang="zh-CN" altLang="en-US" sz="16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方便</a:t>
            </a:r>
            <a:endParaRPr lang="zh-CN" altLang="en-US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589483" y="3449315"/>
            <a:ext cx="1405731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r>
              <a:rPr lang="zh-CN" altLang="en-US" sz="16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精门图书，并每月定时更新</a:t>
            </a:r>
            <a:endParaRPr lang="zh-CN" altLang="en-US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3858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5987E-17 -4.81481E-6 L 0.2974 0.129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96" y="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7 L 0.29948 0.2675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48" y="1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1100" fill="hold"/>
                                        <p:tgtEl>
                                          <p:spTgt spid="29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0023 L 0.60156 -0.11319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52" y="-5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407E-6 L 0.60156 0.03472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78" y="1736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81481E-6 L 0.30547 0.1284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73" y="6412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210000" y="21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1" grpId="0" animBg="1"/>
      <p:bldP spid="21" grpId="1" animBg="1"/>
      <p:bldP spid="25" grpId="0"/>
      <p:bldP spid="25" grpId="1"/>
      <p:bldP spid="26" grpId="0" animBg="1"/>
      <p:bldP spid="26" grpId="1" animBg="1"/>
      <p:bldP spid="26" grpId="2" animBg="1"/>
      <p:bldP spid="26" grpId="3" animBg="1"/>
      <p:bldP spid="28" grpId="0" animBg="1"/>
      <p:bldP spid="28" grpId="1" animBg="1"/>
      <p:bldP spid="28" grpId="2" animBg="1"/>
      <p:bldP spid="28" grpId="3" animBg="1"/>
      <p:bldP spid="29" grpId="0" animBg="1"/>
      <p:bldP spid="29" grpId="1" animBg="1"/>
      <p:bldP spid="29" grpId="2" animBg="1"/>
      <p:bldP spid="29" grpId="3" animBg="1"/>
      <p:bldP spid="27" grpId="0" animBg="1"/>
      <p:bldP spid="27" grpId="1" animBg="1"/>
      <p:bldP spid="27" grpId="2" animBg="1"/>
      <p:bldP spid="27" grpId="3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图书馆悦读机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" y="1162050"/>
            <a:ext cx="12192000" cy="8112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9449784" y="433143"/>
            <a:ext cx="2320458" cy="575053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prstClr val="white"/>
                </a:solidFill>
              </a:rPr>
              <a:t>细节优化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484" b="9546"/>
          <a:stretch/>
        </p:blipFill>
        <p:spPr>
          <a:xfrm>
            <a:off x="1020726" y="1338807"/>
            <a:ext cx="3633565" cy="529501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209" b="8381"/>
          <a:stretch/>
        </p:blipFill>
        <p:spPr>
          <a:xfrm>
            <a:off x="1020726" y="1338807"/>
            <a:ext cx="3633565" cy="529501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24413" y="1338807"/>
            <a:ext cx="3857625" cy="5295014"/>
          </a:xfrm>
          <a:prstGeom prst="rect">
            <a:avLst/>
          </a:prstGeom>
        </p:spPr>
      </p:pic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xmlns="" val="1538613009"/>
              </p:ext>
            </p:extLst>
          </p:nvPr>
        </p:nvGraphicFramePr>
        <p:xfrm>
          <a:off x="3967125" y="145666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9" name="矩形 8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细节优化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00113" y="1162050"/>
            <a:ext cx="11291887" cy="8189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" y="-20638"/>
            <a:ext cx="1197388" cy="12645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600" b="1" dirty="0">
              <a:solidFill>
                <a:prstClr val="white"/>
              </a:solidFill>
              <a:latin typeface="AR CHRISTY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7577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矩形 1122"/>
          <p:cNvSpPr/>
          <p:nvPr/>
        </p:nvSpPr>
        <p:spPr>
          <a:xfrm>
            <a:off x="116959" y="1452068"/>
            <a:ext cx="11897832" cy="5033792"/>
          </a:xfrm>
          <a:prstGeom prst="rect">
            <a:avLst/>
          </a:prstGeom>
          <a:solidFill>
            <a:srgbClr val="CCCCC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7" tIns="45694" rIns="91387" bIns="45694" anchor="ctr"/>
          <a:lstStyle/>
          <a:p>
            <a:pPr lvl="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800" dirty="0">
              <a:solidFill>
                <a:srgbClr val="D63434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677" name="TextBox 3"/>
          <p:cNvSpPr>
            <a:spLocks noChangeArrowheads="1"/>
          </p:cNvSpPr>
          <p:nvPr/>
        </p:nvSpPr>
        <p:spPr bwMode="auto">
          <a:xfrm>
            <a:off x="4894967" y="220816"/>
            <a:ext cx="3001514" cy="9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7" tIns="45694" rIns="91387" bIns="45694">
            <a:spAutoFit/>
          </a:bodyPr>
          <a:lstStyle/>
          <a:p>
            <a:r>
              <a:rPr lang="zh-CN" altLang="en-US" sz="5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000" b="1" dirty="0" smtClean="0">
                <a:solidFill>
                  <a:srgbClr val="FFFCF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阅读改革</a:t>
            </a:r>
            <a:endParaRPr lang="zh-CN" altLang="en-US" sz="4000" b="1" dirty="0">
              <a:solidFill>
                <a:srgbClr val="FFFCF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4" name="矩形 683"/>
          <p:cNvSpPr/>
          <p:nvPr/>
        </p:nvSpPr>
        <p:spPr>
          <a:xfrm>
            <a:off x="-4252" y="-7125"/>
            <a:ext cx="1154113" cy="1223963"/>
          </a:xfrm>
          <a:prstGeom prst="rect">
            <a:avLst/>
          </a:prstGeom>
          <a:solidFill>
            <a:srgbClr val="E265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85" name="矩形 684"/>
          <p:cNvSpPr/>
          <p:nvPr/>
        </p:nvSpPr>
        <p:spPr>
          <a:xfrm>
            <a:off x="3496186" y="334188"/>
            <a:ext cx="1624012" cy="877887"/>
          </a:xfrm>
          <a:prstGeom prst="rect">
            <a:avLst/>
          </a:prstGeom>
          <a:solidFill>
            <a:srgbClr val="F76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带来的</a:t>
            </a:r>
          </a:p>
        </p:txBody>
      </p:sp>
      <p:sp>
        <p:nvSpPr>
          <p:cNvPr id="686" name="矩形 28"/>
          <p:cNvSpPr/>
          <p:nvPr/>
        </p:nvSpPr>
        <p:spPr>
          <a:xfrm>
            <a:off x="1146686" y="-7125"/>
            <a:ext cx="2376487" cy="1223963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9887"/>
              <a:gd name="connsiteY0" fmla="*/ 0 h 1280593"/>
              <a:gd name="connsiteX1" fmla="*/ 1829887 w 1829887"/>
              <a:gd name="connsiteY1" fmla="*/ 273050 h 1280593"/>
              <a:gd name="connsiteX2" fmla="*/ 1826712 w 1829887"/>
              <a:gd name="connsiteY2" fmla="*/ 1280593 h 1280593"/>
              <a:gd name="connsiteX3" fmla="*/ 0 w 1829887"/>
              <a:gd name="connsiteY3" fmla="*/ 1007543 h 1280593"/>
              <a:gd name="connsiteX4" fmla="*/ 0 w 1829887"/>
              <a:gd name="connsiteY4" fmla="*/ 0 h 128059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998018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3537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1001193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6712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3980"/>
              <a:gd name="connsiteY0" fmla="*/ 0 h 1007543"/>
              <a:gd name="connsiteX1" fmla="*/ 1829887 w 1833980"/>
              <a:gd name="connsiteY1" fmla="*/ 273050 h 1007543"/>
              <a:gd name="connsiteX2" fmla="*/ 1833856 w 1833980"/>
              <a:gd name="connsiteY2" fmla="*/ 1001193 h 1007543"/>
              <a:gd name="connsiteX3" fmla="*/ 0 w 1833980"/>
              <a:gd name="connsiteY3" fmla="*/ 1007543 h 1007543"/>
              <a:gd name="connsiteX4" fmla="*/ 0 w 1833980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9093 w 1829887"/>
              <a:gd name="connsiteY2" fmla="*/ 1003575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9887" h="1007543">
                <a:moveTo>
                  <a:pt x="0" y="0"/>
                </a:moveTo>
                <a:lnTo>
                  <a:pt x="1829887" y="273050"/>
                </a:lnTo>
                <a:cubicBezTo>
                  <a:pt x="1828829" y="608898"/>
                  <a:pt x="1830151" y="667727"/>
                  <a:pt x="1829093" y="1003575"/>
                </a:cubicBezTo>
                <a:lnTo>
                  <a:pt x="0" y="1007543"/>
                </a:lnTo>
                <a:lnTo>
                  <a:pt x="0" y="0"/>
                </a:lnTo>
                <a:close/>
              </a:path>
            </a:pathLst>
          </a:custGeom>
          <a:solidFill>
            <a:srgbClr val="FE72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dirty="0" smtClean="0">
                <a:latin typeface="黑体" pitchFamily="49" charset="-122"/>
                <a:ea typeface="黑体" pitchFamily="49" charset="-122"/>
              </a:rPr>
              <a:t>信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息</a:t>
            </a:r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时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代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87" name="等腰三角形 686"/>
          <p:cNvSpPr/>
          <p:nvPr/>
        </p:nvSpPr>
        <p:spPr>
          <a:xfrm rot="5400000">
            <a:off x="5079717" y="660419"/>
            <a:ext cx="261937" cy="225425"/>
          </a:xfrm>
          <a:prstGeom prst="triangle">
            <a:avLst/>
          </a:prstGeom>
          <a:solidFill>
            <a:srgbClr val="F76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815509" y="2539853"/>
            <a:ext cx="5724644" cy="20128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800" dirty="0" smtClean="0">
                <a:solidFill>
                  <a:srgbClr val="D6343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借助移动浪潮</a:t>
            </a:r>
            <a:endParaRPr lang="en-US" altLang="zh-CN" sz="4800" dirty="0" smtClean="0">
              <a:solidFill>
                <a:srgbClr val="D63434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800" dirty="0">
                <a:solidFill>
                  <a:srgbClr val="D6343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</a:t>
            </a:r>
            <a:r>
              <a:rPr lang="zh-CN" altLang="en-US" sz="4800" dirty="0" smtClean="0">
                <a:solidFill>
                  <a:srgbClr val="D6343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人们重新</a:t>
            </a:r>
            <a:r>
              <a:rPr lang="zh-CN" altLang="en-US" sz="4800" dirty="0">
                <a:solidFill>
                  <a:srgbClr val="D6343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定义</a:t>
            </a:r>
            <a:r>
              <a:rPr lang="zh-CN" altLang="en-US" sz="4800" dirty="0" smtClean="0">
                <a:solidFill>
                  <a:srgbClr val="D6343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阅读</a:t>
            </a:r>
            <a:endParaRPr lang="en-US" altLang="zh-CN" sz="4800" dirty="0">
              <a:solidFill>
                <a:srgbClr val="D63434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08" name="矩形 707"/>
          <p:cNvSpPr/>
          <p:nvPr/>
        </p:nvSpPr>
        <p:spPr>
          <a:xfrm>
            <a:off x="6738511" y="2335465"/>
            <a:ext cx="2488018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5400" dirty="0" smtClean="0">
                <a:solidFill>
                  <a:srgbClr val="D6343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读世界</a:t>
            </a:r>
            <a:endParaRPr lang="en-US" altLang="zh-CN" sz="5400" dirty="0">
              <a:solidFill>
                <a:srgbClr val="D63434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0" name="矩形 709"/>
          <p:cNvSpPr/>
          <p:nvPr/>
        </p:nvSpPr>
        <p:spPr>
          <a:xfrm>
            <a:off x="5982405" y="3344105"/>
            <a:ext cx="3022177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5400" dirty="0" smtClean="0">
                <a:solidFill>
                  <a:srgbClr val="D6343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享受生活</a:t>
            </a:r>
            <a:endParaRPr lang="en-US" altLang="zh-CN" sz="5400" dirty="0">
              <a:solidFill>
                <a:srgbClr val="D63434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204913" y="2335465"/>
            <a:ext cx="1893493" cy="1067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5400" dirty="0" smtClean="0">
                <a:solidFill>
                  <a:srgbClr val="D6343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</a:t>
            </a:r>
            <a:r>
              <a:rPr lang="zh-CN" altLang="en-US" sz="5400" dirty="0">
                <a:solidFill>
                  <a:srgbClr val="D6343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阅</a:t>
            </a:r>
            <a:endParaRPr lang="en-US" altLang="zh-CN" sz="5400" dirty="0">
              <a:solidFill>
                <a:srgbClr val="D63434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204913" y="2342636"/>
            <a:ext cx="1893493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5400" dirty="0" smtClean="0">
                <a:solidFill>
                  <a:srgbClr val="D6343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悦</a:t>
            </a:r>
            <a:endParaRPr lang="en-US" altLang="zh-CN" sz="5400" dirty="0">
              <a:solidFill>
                <a:srgbClr val="D63434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1450" y="1743076"/>
            <a:ext cx="51435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latin typeface="叶根友毛笔行书2.0版" pitchFamily="2" charset="-122"/>
                <a:ea typeface="叶根友毛笔行书2.0版" pitchFamily="2" charset="-122"/>
              </a:rPr>
              <a:t>山东超星高校联盟群：</a:t>
            </a:r>
            <a:endParaRPr lang="en-US" altLang="zh-CN" sz="72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en-US" altLang="zh-CN" sz="7200" dirty="0" smtClean="0">
                <a:latin typeface="叶根友毛笔行书2.0版" pitchFamily="2" charset="-122"/>
                <a:ea typeface="叶根友毛笔行书2.0版" pitchFamily="2" charset="-122"/>
              </a:rPr>
              <a:t>                 132657316</a:t>
            </a:r>
            <a:endParaRPr lang="zh-CN" altLang="en-US" sz="720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71737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08" grpId="0"/>
      <p:bldP spid="710" grpId="0"/>
      <p:bldP spid="20" grpId="0"/>
      <p:bldP spid="20" grpId="1"/>
      <p:bldP spid="2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矩形 1122"/>
          <p:cNvSpPr/>
          <p:nvPr/>
        </p:nvSpPr>
        <p:spPr>
          <a:xfrm>
            <a:off x="0" y="1114077"/>
            <a:ext cx="12192000" cy="5743923"/>
          </a:xfrm>
          <a:prstGeom prst="rect">
            <a:avLst/>
          </a:prstGeom>
          <a:solidFill>
            <a:srgbClr val="CCCCC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7" tIns="45694" rIns="91387" bIns="45694" anchor="ctr"/>
          <a:lstStyle/>
          <a:p>
            <a:pPr algn="ctr" defTabSz="1071922">
              <a:defRPr/>
            </a:pPr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28675" name="组合 2"/>
          <p:cNvGrpSpPr>
            <a:grpSpLocks/>
          </p:cNvGrpSpPr>
          <p:nvPr/>
        </p:nvGrpSpPr>
        <p:grpSpPr bwMode="auto">
          <a:xfrm>
            <a:off x="0" y="284164"/>
            <a:ext cx="12192000" cy="841375"/>
            <a:chOff x="0" y="186423"/>
            <a:chExt cx="9144000" cy="630237"/>
          </a:xfrm>
        </p:grpSpPr>
        <p:sp>
          <p:nvSpPr>
            <p:cNvPr id="33" name="任意多边形 32"/>
            <p:cNvSpPr>
              <a:spLocks noChangeAspect="1"/>
            </p:cNvSpPr>
            <p:nvPr/>
          </p:nvSpPr>
          <p:spPr>
            <a:xfrm>
              <a:off x="0" y="302957"/>
              <a:ext cx="470389" cy="397168"/>
            </a:xfrm>
            <a:custGeom>
              <a:avLst/>
              <a:gdLst>
                <a:gd name="connsiteX0" fmla="*/ 0 w 470053"/>
                <a:gd name="connsiteY0" fmla="*/ 0 h 396000"/>
                <a:gd name="connsiteX1" fmla="*/ 470053 w 470053"/>
                <a:gd name="connsiteY1" fmla="*/ 0 h 396000"/>
                <a:gd name="connsiteX2" fmla="*/ 462752 w 470053"/>
                <a:gd name="connsiteY2" fmla="*/ 3963 h 396000"/>
                <a:gd name="connsiteX3" fmla="*/ 359584 w 470053"/>
                <a:gd name="connsiteY3" fmla="*/ 198000 h 396000"/>
                <a:gd name="connsiteX4" fmla="*/ 462752 w 470053"/>
                <a:gd name="connsiteY4" fmla="*/ 392037 h 396000"/>
                <a:gd name="connsiteX5" fmla="*/ 470053 w 470053"/>
                <a:gd name="connsiteY5" fmla="*/ 396000 h 396000"/>
                <a:gd name="connsiteX6" fmla="*/ 0 w 470053"/>
                <a:gd name="connsiteY6" fmla="*/ 396000 h 396000"/>
                <a:gd name="connsiteX7" fmla="*/ 0 w 470053"/>
                <a:gd name="connsiteY7" fmla="*/ 0 h 39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053" h="396000">
                  <a:moveTo>
                    <a:pt x="0" y="0"/>
                  </a:moveTo>
                  <a:lnTo>
                    <a:pt x="470053" y="0"/>
                  </a:lnTo>
                  <a:lnTo>
                    <a:pt x="462752" y="3963"/>
                  </a:lnTo>
                  <a:cubicBezTo>
                    <a:pt x="400508" y="46015"/>
                    <a:pt x="359584" y="117228"/>
                    <a:pt x="359584" y="198000"/>
                  </a:cubicBezTo>
                  <a:cubicBezTo>
                    <a:pt x="359584" y="278772"/>
                    <a:pt x="400508" y="349985"/>
                    <a:pt x="462752" y="392037"/>
                  </a:cubicBezTo>
                  <a:lnTo>
                    <a:pt x="470053" y="396000"/>
                  </a:lnTo>
                  <a:lnTo>
                    <a:pt x="0" y="396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7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71922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 bwMode="auto">
            <a:xfrm flipH="1">
              <a:off x="9079523" y="304146"/>
              <a:ext cx="64477" cy="395979"/>
            </a:xfrm>
            <a:prstGeom prst="rect">
              <a:avLst/>
            </a:prstGeom>
            <a:solidFill>
              <a:srgbClr val="FF7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71922">
                <a:defRPr/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57" name="直接连接符 56"/>
            <p:cNvCxnSpPr/>
            <p:nvPr/>
          </p:nvCxnSpPr>
          <p:spPr bwMode="auto">
            <a:xfrm flipH="1">
              <a:off x="9041423" y="304146"/>
              <a:ext cx="0" cy="395979"/>
            </a:xfrm>
            <a:prstGeom prst="line">
              <a:avLst/>
            </a:prstGeom>
            <a:ln w="28575">
              <a:solidFill>
                <a:srgbClr val="EFB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855" name="Group 1716"/>
            <p:cNvGrpSpPr>
              <a:grpSpLocks noChangeAspect="1"/>
            </p:cNvGrpSpPr>
            <p:nvPr/>
          </p:nvGrpSpPr>
          <p:grpSpPr bwMode="auto">
            <a:xfrm>
              <a:off x="438663" y="186423"/>
              <a:ext cx="1770063" cy="630237"/>
              <a:chOff x="268" y="123"/>
              <a:chExt cx="1115" cy="397"/>
            </a:xfrm>
          </p:grpSpPr>
          <p:sp>
            <p:nvSpPr>
              <p:cNvPr id="28856" name="AutoShape 1715"/>
              <p:cNvSpPr>
                <a:spLocks noChangeAspect="1" noChangeArrowheads="1" noTextEdit="1"/>
              </p:cNvSpPr>
              <p:nvPr/>
            </p:nvSpPr>
            <p:spPr bwMode="auto">
              <a:xfrm>
                <a:off x="268" y="123"/>
                <a:ext cx="1115" cy="3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8857" name="Freeform 1717"/>
              <p:cNvSpPr>
                <a:spLocks/>
              </p:cNvSpPr>
              <p:nvPr/>
            </p:nvSpPr>
            <p:spPr bwMode="auto">
              <a:xfrm>
                <a:off x="409" y="12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0" y="T0"/>
                  </a:cxn>
                  <a:cxn ang="T5">
                    <a:pos x="0" y="T1"/>
                  </a:cxn>
                  <a:cxn ang="T6">
                    <a:pos x="0" y="T2"/>
                  </a:cxn>
                  <a:cxn ang="T7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ED73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8858" name="Freeform 1718"/>
              <p:cNvSpPr>
                <a:spLocks/>
              </p:cNvSpPr>
              <p:nvPr/>
            </p:nvSpPr>
            <p:spPr bwMode="auto">
              <a:xfrm>
                <a:off x="347" y="470"/>
                <a:ext cx="84" cy="50"/>
              </a:xfrm>
              <a:custGeom>
                <a:avLst/>
                <a:gdLst>
                  <a:gd name="T0" fmla="*/ 84 w 84"/>
                  <a:gd name="T1" fmla="*/ 0 h 50"/>
                  <a:gd name="T2" fmla="*/ 41 w 84"/>
                  <a:gd name="T3" fmla="*/ 50 h 50"/>
                  <a:gd name="T4" fmla="*/ 0 w 84"/>
                  <a:gd name="T5" fmla="*/ 0 h 50"/>
                  <a:gd name="T6" fmla="*/ 84 w 84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4" h="50">
                    <a:moveTo>
                      <a:pt x="84" y="0"/>
                    </a:moveTo>
                    <a:lnTo>
                      <a:pt x="41" y="50"/>
                    </a:lnTo>
                    <a:lnTo>
                      <a:pt x="0" y="0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514E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8859" name="Freeform 1719"/>
              <p:cNvSpPr>
                <a:spLocks/>
              </p:cNvSpPr>
              <p:nvPr/>
            </p:nvSpPr>
            <p:spPr bwMode="auto">
              <a:xfrm>
                <a:off x="268" y="207"/>
                <a:ext cx="241" cy="241"/>
              </a:xfrm>
              <a:custGeom>
                <a:avLst/>
                <a:gdLst>
                  <a:gd name="T0" fmla="*/ 1 w 696"/>
                  <a:gd name="T1" fmla="*/ 1 h 696"/>
                  <a:gd name="T2" fmla="*/ 1 w 696"/>
                  <a:gd name="T3" fmla="*/ 0 h 696"/>
                  <a:gd name="T4" fmla="*/ 0 w 696"/>
                  <a:gd name="T5" fmla="*/ 1 h 696"/>
                  <a:gd name="T6" fmla="*/ 1 w 696"/>
                  <a:gd name="T7" fmla="*/ 1 h 696"/>
                  <a:gd name="T8" fmla="*/ 1 w 696"/>
                  <a:gd name="T9" fmla="*/ 1 h 696"/>
                  <a:gd name="T10" fmla="*/ 1 w 696"/>
                  <a:gd name="T11" fmla="*/ 1 h 6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96" h="696">
                    <a:moveTo>
                      <a:pt x="338" y="358"/>
                    </a:moveTo>
                    <a:cubicBezTo>
                      <a:pt x="338" y="0"/>
                      <a:pt x="338" y="0"/>
                      <a:pt x="338" y="0"/>
                    </a:cubicBezTo>
                    <a:cubicBezTo>
                      <a:pt x="150" y="5"/>
                      <a:pt x="0" y="159"/>
                      <a:pt x="0" y="348"/>
                    </a:cubicBezTo>
                    <a:cubicBezTo>
                      <a:pt x="0" y="540"/>
                      <a:pt x="156" y="696"/>
                      <a:pt x="348" y="696"/>
                    </a:cubicBezTo>
                    <a:cubicBezTo>
                      <a:pt x="537" y="696"/>
                      <a:pt x="690" y="546"/>
                      <a:pt x="696" y="358"/>
                    </a:cubicBezTo>
                    <a:lnTo>
                      <a:pt x="338" y="358"/>
                    </a:lnTo>
                    <a:close/>
                  </a:path>
                </a:pathLst>
              </a:custGeom>
              <a:solidFill>
                <a:srgbClr val="EF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8860" name="Freeform 1720"/>
              <p:cNvSpPr>
                <a:spLocks/>
              </p:cNvSpPr>
              <p:nvPr/>
            </p:nvSpPr>
            <p:spPr bwMode="auto">
              <a:xfrm>
                <a:off x="407" y="183"/>
                <a:ext cx="124" cy="125"/>
              </a:xfrm>
              <a:custGeom>
                <a:avLst/>
                <a:gdLst>
                  <a:gd name="T0" fmla="*/ 0 w 358"/>
                  <a:gd name="T1" fmla="*/ 0 h 359"/>
                  <a:gd name="T2" fmla="*/ 0 w 358"/>
                  <a:gd name="T3" fmla="*/ 0 h 359"/>
                  <a:gd name="T4" fmla="*/ 0 w 358"/>
                  <a:gd name="T5" fmla="*/ 1 h 359"/>
                  <a:gd name="T6" fmla="*/ 1 w 358"/>
                  <a:gd name="T7" fmla="*/ 1 h 359"/>
                  <a:gd name="T8" fmla="*/ 1 w 358"/>
                  <a:gd name="T9" fmla="*/ 1 h 359"/>
                  <a:gd name="T10" fmla="*/ 0 w 358"/>
                  <a:gd name="T11" fmla="*/ 0 h 3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58" h="359">
                    <a:moveTo>
                      <a:pt x="10" y="0"/>
                    </a:moveTo>
                    <a:cubicBezTo>
                      <a:pt x="7" y="0"/>
                      <a:pt x="3" y="0"/>
                      <a:pt x="0" y="0"/>
                    </a:cubicBezTo>
                    <a:cubicBezTo>
                      <a:pt x="0" y="359"/>
                      <a:pt x="0" y="359"/>
                      <a:pt x="0" y="359"/>
                    </a:cubicBezTo>
                    <a:cubicBezTo>
                      <a:pt x="358" y="359"/>
                      <a:pt x="358" y="359"/>
                      <a:pt x="358" y="359"/>
                    </a:cubicBezTo>
                    <a:cubicBezTo>
                      <a:pt x="358" y="355"/>
                      <a:pt x="358" y="352"/>
                      <a:pt x="358" y="348"/>
                    </a:cubicBezTo>
                    <a:cubicBezTo>
                      <a:pt x="358" y="156"/>
                      <a:pt x="202" y="0"/>
                      <a:pt x="10" y="0"/>
                    </a:cubicBezTo>
                    <a:close/>
                  </a:path>
                </a:pathLst>
              </a:custGeom>
              <a:solidFill>
                <a:srgbClr val="FF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8861" name="Freeform 1721"/>
              <p:cNvSpPr>
                <a:spLocks/>
              </p:cNvSpPr>
              <p:nvPr/>
            </p:nvSpPr>
            <p:spPr bwMode="auto">
              <a:xfrm>
                <a:off x="295" y="376"/>
                <a:ext cx="188" cy="85"/>
              </a:xfrm>
              <a:custGeom>
                <a:avLst/>
                <a:gdLst>
                  <a:gd name="T0" fmla="*/ 143 w 188"/>
                  <a:gd name="T1" fmla="*/ 85 h 85"/>
                  <a:gd name="T2" fmla="*/ 188 w 188"/>
                  <a:gd name="T3" fmla="*/ 31 h 85"/>
                  <a:gd name="T4" fmla="*/ 188 w 188"/>
                  <a:gd name="T5" fmla="*/ 31 h 85"/>
                  <a:gd name="T6" fmla="*/ 188 w 188"/>
                  <a:gd name="T7" fmla="*/ 31 h 85"/>
                  <a:gd name="T8" fmla="*/ 141 w 188"/>
                  <a:gd name="T9" fmla="*/ 0 h 85"/>
                  <a:gd name="T10" fmla="*/ 94 w 188"/>
                  <a:gd name="T11" fmla="*/ 31 h 85"/>
                  <a:gd name="T12" fmla="*/ 47 w 188"/>
                  <a:gd name="T13" fmla="*/ 0 h 85"/>
                  <a:gd name="T14" fmla="*/ 0 w 188"/>
                  <a:gd name="T15" fmla="*/ 31 h 85"/>
                  <a:gd name="T16" fmla="*/ 0 w 188"/>
                  <a:gd name="T17" fmla="*/ 31 h 85"/>
                  <a:gd name="T18" fmla="*/ 0 w 188"/>
                  <a:gd name="T19" fmla="*/ 31 h 85"/>
                  <a:gd name="T20" fmla="*/ 45 w 188"/>
                  <a:gd name="T21" fmla="*/ 85 h 85"/>
                  <a:gd name="T22" fmla="*/ 143 w 188"/>
                  <a:gd name="T23" fmla="*/ 85 h 8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88" h="85">
                    <a:moveTo>
                      <a:pt x="143" y="85"/>
                    </a:moveTo>
                    <a:lnTo>
                      <a:pt x="188" y="31"/>
                    </a:lnTo>
                    <a:lnTo>
                      <a:pt x="141" y="0"/>
                    </a:lnTo>
                    <a:lnTo>
                      <a:pt x="94" y="31"/>
                    </a:lnTo>
                    <a:lnTo>
                      <a:pt x="47" y="0"/>
                    </a:lnTo>
                    <a:lnTo>
                      <a:pt x="0" y="31"/>
                    </a:lnTo>
                    <a:lnTo>
                      <a:pt x="45" y="85"/>
                    </a:lnTo>
                    <a:lnTo>
                      <a:pt x="143" y="85"/>
                    </a:lnTo>
                    <a:close/>
                  </a:path>
                </a:pathLst>
              </a:custGeom>
              <a:solidFill>
                <a:srgbClr val="D3C9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p:grpSp>
      </p:grpSp>
      <p:sp>
        <p:nvSpPr>
          <p:cNvPr id="28677" name="TextBox 3"/>
          <p:cNvSpPr>
            <a:spLocks noChangeArrowheads="1"/>
          </p:cNvSpPr>
          <p:nvPr/>
        </p:nvSpPr>
        <p:spPr bwMode="auto">
          <a:xfrm>
            <a:off x="2560638" y="260351"/>
            <a:ext cx="75676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87" tIns="45694" rIns="91387" bIns="45694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5400" b="1" dirty="0" smtClean="0">
                <a:solidFill>
                  <a:prstClr val="white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时代改变阅读</a:t>
            </a:r>
            <a:endParaRPr lang="zh-CN" altLang="en-US" sz="5400" b="1" dirty="0">
              <a:solidFill>
                <a:prstClr val="white"/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</p:txBody>
      </p:sp>
      <p:cxnSp>
        <p:nvCxnSpPr>
          <p:cNvPr id="5" name="曲线连接符 4"/>
          <p:cNvCxnSpPr/>
          <p:nvPr/>
        </p:nvCxnSpPr>
        <p:spPr>
          <a:xfrm flipV="1">
            <a:off x="584884" y="2298700"/>
            <a:ext cx="11061016" cy="4131640"/>
          </a:xfrm>
          <a:prstGeom prst="curvedConnector3">
            <a:avLst>
              <a:gd name="adj1" fmla="val 49426"/>
            </a:avLst>
          </a:prstGeom>
          <a:ln w="358775" cmpd="sng">
            <a:gradFill flip="none" rotWithShape="1">
              <a:gsLst>
                <a:gs pos="9000">
                  <a:schemeClr val="accent1">
                    <a:lumMod val="67000"/>
                    <a:alpha val="48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tailEnd type="stealth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08917" y="539977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FCF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石器时代</a:t>
            </a:r>
          </a:p>
        </p:txBody>
      </p:sp>
      <p:sp>
        <p:nvSpPr>
          <p:cNvPr id="686" name="文本框 685"/>
          <p:cNvSpPr txBox="1"/>
          <p:nvPr/>
        </p:nvSpPr>
        <p:spPr>
          <a:xfrm>
            <a:off x="2125942" y="508654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FCF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青铜器时代</a:t>
            </a:r>
          </a:p>
        </p:txBody>
      </p:sp>
      <p:sp>
        <p:nvSpPr>
          <p:cNvPr id="687" name="文本框 686"/>
          <p:cNvSpPr txBox="1"/>
          <p:nvPr/>
        </p:nvSpPr>
        <p:spPr>
          <a:xfrm>
            <a:off x="3826521" y="437920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FCF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铁器时代</a:t>
            </a:r>
          </a:p>
        </p:txBody>
      </p:sp>
      <p:sp>
        <p:nvSpPr>
          <p:cNvPr id="688" name="文本框 687"/>
          <p:cNvSpPr txBox="1"/>
          <p:nvPr/>
        </p:nvSpPr>
        <p:spPr>
          <a:xfrm>
            <a:off x="5798344" y="229870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FCF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电气时代</a:t>
            </a:r>
          </a:p>
        </p:txBody>
      </p:sp>
      <p:sp>
        <p:nvSpPr>
          <p:cNvPr id="689" name="文本框 688"/>
          <p:cNvSpPr txBox="1"/>
          <p:nvPr/>
        </p:nvSpPr>
        <p:spPr>
          <a:xfrm>
            <a:off x="7193077" y="1321668"/>
            <a:ext cx="35333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电子信息 </a:t>
            </a:r>
            <a:r>
              <a:rPr lang="zh-CN" altLang="en-US" sz="3200" b="1" dirty="0">
                <a:solidFill>
                  <a:srgbClr val="FFFCF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时代</a:t>
            </a:r>
          </a:p>
        </p:txBody>
      </p:sp>
      <p:sp>
        <p:nvSpPr>
          <p:cNvPr id="690" name="文本框 689"/>
          <p:cNvSpPr txBox="1"/>
          <p:nvPr/>
        </p:nvSpPr>
        <p:spPr>
          <a:xfrm>
            <a:off x="4362452" y="320211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FCF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蒸汽时代</a:t>
            </a:r>
          </a:p>
        </p:txBody>
      </p:sp>
    </p:spTree>
    <p:extLst>
      <p:ext uri="{BB962C8B-B14F-4D97-AF65-F5344CB8AC3E}">
        <p14:creationId xmlns:p14="http://schemas.microsoft.com/office/powerpoint/2010/main" xmlns="" val="25525938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86" grpId="0"/>
      <p:bldP spid="687" grpId="0"/>
      <p:bldP spid="688" grpId="0"/>
      <p:bldP spid="689" grpId="0"/>
      <p:bldP spid="69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4000" b="97000" l="667" r="9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566367">
            <a:off x="131049" y="2283026"/>
            <a:ext cx="4512732" cy="300848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27434" y="2358520"/>
            <a:ext cx="4502150" cy="28575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3500" b="90333" l="5138" r="897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9656" y="2133600"/>
            <a:ext cx="3327811" cy="366364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schemeClr val="tx1"/>
                </a:solidFill>
              </a:rPr>
              <a:t>阅读 </a:t>
            </a:r>
            <a:r>
              <a:rPr lang="zh-CN" altLang="en-US" sz="6600" b="1" dirty="0">
                <a:solidFill>
                  <a:srgbClr val="C00000"/>
                </a:solidFill>
              </a:rPr>
              <a:t>载体</a:t>
            </a:r>
            <a:r>
              <a:rPr lang="zh-CN" altLang="en-US" sz="6000" b="1" dirty="0" smtClean="0">
                <a:solidFill>
                  <a:srgbClr val="C00000"/>
                </a:solidFill>
              </a:rPr>
              <a:t> </a:t>
            </a:r>
            <a:r>
              <a:rPr lang="zh-CN" altLang="en-US" sz="6000" b="1" dirty="0" smtClean="0">
                <a:solidFill>
                  <a:schemeClr val="tx1"/>
                </a:solidFill>
              </a:rPr>
              <a:t>的改变</a:t>
            </a:r>
            <a:endParaRPr lang="zh-CN" altLang="en-US" sz="6000" b="1" dirty="0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0113" y="1162050"/>
            <a:ext cx="11291887" cy="8189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" y="-20638"/>
            <a:ext cx="1197388" cy="12645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600" b="1" dirty="0">
              <a:latin typeface="AR CHRISTY" panose="02000000000000000000" pitchFamily="2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358520"/>
            <a:ext cx="3088500" cy="275731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49842" y="1431452"/>
            <a:ext cx="3489328" cy="461144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backgroundRemoval t="0" b="100000" l="0" r="9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02528" y="1407833"/>
            <a:ext cx="5715000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294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4.81481E-6 L 0.36159 -0.0004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7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0.6323 -0.00764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15" y="-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>
                <a:solidFill>
                  <a:prstClr val="black"/>
                </a:solidFill>
              </a:rPr>
              <a:t>阅读 </a:t>
            </a:r>
            <a:r>
              <a:rPr lang="zh-CN" altLang="en-US" sz="6600" b="1" dirty="0" smtClean="0">
                <a:solidFill>
                  <a:srgbClr val="C00000"/>
                </a:solidFill>
              </a:rPr>
              <a:t>时间</a:t>
            </a:r>
            <a:r>
              <a:rPr lang="zh-CN" altLang="en-US" sz="6000" b="1" dirty="0" smtClean="0">
                <a:solidFill>
                  <a:srgbClr val="C00000"/>
                </a:solidFill>
              </a:rPr>
              <a:t> </a:t>
            </a:r>
            <a:r>
              <a:rPr lang="zh-CN" altLang="en-US" sz="6000" b="1" dirty="0">
                <a:solidFill>
                  <a:prstClr val="black"/>
                </a:solidFill>
              </a:rPr>
              <a:t>的改变</a:t>
            </a:r>
          </a:p>
        </p:txBody>
      </p:sp>
      <p:sp>
        <p:nvSpPr>
          <p:cNvPr id="8" name="矩形 7"/>
          <p:cNvSpPr/>
          <p:nvPr/>
        </p:nvSpPr>
        <p:spPr>
          <a:xfrm>
            <a:off x="900113" y="1162050"/>
            <a:ext cx="11291887" cy="8189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" y="-20638"/>
            <a:ext cx="1197388" cy="12645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600" b="1" dirty="0">
              <a:solidFill>
                <a:prstClr val="white"/>
              </a:solidFill>
              <a:latin typeface="AR CHRISTY" panose="02000000000000000000" pitchFamily="2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800" y="1854200"/>
            <a:ext cx="5410200" cy="4254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6042" b="21069"/>
          <a:stretch/>
        </p:blipFill>
        <p:spPr>
          <a:xfrm>
            <a:off x="431800" y="1854200"/>
            <a:ext cx="5410200" cy="42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6367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44444E-6 L 0.48438 -0.0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19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4338" name="日期占位符 4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fld id="{8A1BC760-6D9F-44CB-9422-0F0601EEBD97}" type="datetime1">
              <a:rPr lang="en-US" altLang="zh-CN">
                <a:ea typeface="宋体" charset="-122"/>
              </a:rPr>
              <a:pPr/>
              <a:t>5/19/2015</a:t>
            </a:fld>
            <a:endParaRPr lang="zh-CN" altLang="en-US" sz="1800">
              <a:solidFill>
                <a:schemeClr val="tx1"/>
              </a:solidFill>
              <a:ea typeface="宋体" charset="-122"/>
            </a:endParaRPr>
          </a:p>
        </p:txBody>
      </p:sp>
      <p:pic>
        <p:nvPicPr>
          <p:cNvPr id="14341" name="Picture 2" descr="C:\Users\bing\Pictures\1604823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50"/>
            <a:ext cx="12192000" cy="7029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 Box 5"/>
          <p:cNvSpPr txBox="1">
            <a:spLocks noChangeArrowheads="1"/>
          </p:cNvSpPr>
          <p:nvPr/>
        </p:nvSpPr>
        <p:spPr bwMode="auto">
          <a:xfrm>
            <a:off x="6432551" y="5734050"/>
            <a:ext cx="5327649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zh-CN" altLang="en-US" sz="32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超星移动图书馆主要功能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0113" y="1162050"/>
            <a:ext cx="11291887" cy="8189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" y="-20638"/>
            <a:ext cx="1197388" cy="12645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600" b="1" dirty="0">
              <a:solidFill>
                <a:prstClr val="white"/>
              </a:solidFill>
              <a:latin typeface="AR CHRISTY" panose="02000000000000000000" pitchFamily="2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07562" y="1465621"/>
            <a:ext cx="27505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叶根友毛笔行书2.0版" pitchFamily="2" charset="-122"/>
                <a:ea typeface="叶根友毛笔行书2.0版" pitchFamily="2" charset="-122"/>
              </a:rPr>
              <a:t>书架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30183" y="2461742"/>
            <a:ext cx="2967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叶根友毛笔行书2.0版" pitchFamily="2" charset="-122"/>
                <a:ea typeface="叶根友毛笔行书2.0版" pitchFamily="2" charset="-122"/>
              </a:rPr>
              <a:t>馆藏查询</a:t>
            </a:r>
            <a:endParaRPr lang="zh-CN" alt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409496" y="1384648"/>
            <a:ext cx="43588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叶根友毛笔行书2.0版" pitchFamily="2" charset="-122"/>
                <a:ea typeface="叶根友毛笔行书2.0版" pitchFamily="2" charset="-122"/>
              </a:rPr>
              <a:t>学术资源搜索</a:t>
            </a:r>
            <a:endParaRPr lang="zh-CN" alt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38806" y="3452650"/>
            <a:ext cx="2967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叶根友毛笔行书2.0版" pitchFamily="2" charset="-122"/>
                <a:ea typeface="叶根友毛笔行书2.0版" pitchFamily="2" charset="-122"/>
              </a:rPr>
              <a:t>学术视频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600200" y="3444670"/>
            <a:ext cx="34861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叶根友毛笔行书2.0版" pitchFamily="2" charset="-122"/>
                <a:ea typeface="叶根友毛笔行书2.0版" pitchFamily="2" charset="-122"/>
              </a:rPr>
              <a:t>报纸阅览   </a:t>
            </a:r>
            <a:endParaRPr lang="zh-CN" alt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557961" y="2400301"/>
            <a:ext cx="38576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叶根友毛笔行书2.0版" pitchFamily="2" charset="-122"/>
                <a:ea typeface="叶根友毛笔行书2.0版" pitchFamily="2" charset="-122"/>
              </a:rPr>
              <a:t>公开课学习</a:t>
            </a:r>
            <a:endParaRPr lang="zh-CN" alt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62253" y="5724822"/>
            <a:ext cx="109677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借阅信息、再借图书的一键续借</a:t>
            </a:r>
            <a:endParaRPr lang="zh-CN" alt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571749" y="4524673"/>
            <a:ext cx="68580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叶根友毛笔行书2.0版" pitchFamily="2" charset="-122"/>
                <a:ea typeface="叶根友毛笔行书2.0版" pitchFamily="2" charset="-122"/>
              </a:rPr>
              <a:t>条形码和二维码扫描</a:t>
            </a:r>
            <a:endParaRPr lang="zh-CN" alt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叶根友毛笔行书2.0版" pitchFamily="2" charset="-122"/>
              <a:ea typeface="叶根友毛笔行书2.0版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367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341" b="310"/>
          <a:stretch/>
        </p:blipFill>
        <p:spPr>
          <a:xfrm>
            <a:off x="2186482" y="1558401"/>
            <a:ext cx="3157262" cy="455395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图书馆悦读机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" y="1162050"/>
            <a:ext cx="12192000" cy="8112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功能全面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00113" y="1162050"/>
            <a:ext cx="11291887" cy="8189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" y="-20638"/>
            <a:ext cx="1197388" cy="12645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600" b="1" dirty="0">
              <a:solidFill>
                <a:prstClr val="white"/>
              </a:solidFill>
              <a:latin typeface="AR CHRISTY" panose="02000000000000000000" pitchFamily="2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6482" y="2002692"/>
            <a:ext cx="1448655" cy="861586"/>
          </a:xfrm>
          <a:prstGeom prst="rect">
            <a:avLst/>
          </a:prstGeom>
        </p:spPr>
      </p:pic>
      <p:sp>
        <p:nvSpPr>
          <p:cNvPr id="13" name="矩形 8"/>
          <p:cNvSpPr>
            <a:spLocks noChangeArrowheads="1"/>
          </p:cNvSpPr>
          <p:nvPr/>
        </p:nvSpPr>
        <p:spPr bwMode="auto">
          <a:xfrm>
            <a:off x="200390" y="1676344"/>
            <a:ext cx="699724" cy="2854560"/>
          </a:xfrm>
          <a:prstGeom prst="rect">
            <a:avLst/>
          </a:prstGeom>
          <a:solidFill>
            <a:srgbClr val="00A7E2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altLang="zh-CN" sz="3600" b="1" dirty="0" smtClean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书</a:t>
            </a:r>
            <a:endParaRPr lang="en-US" altLang="zh-CN" sz="3600" b="1" dirty="0" smtClean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endParaRPr lang="en-US" altLang="zh-CN" sz="36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架</a:t>
            </a:r>
            <a:endParaRPr lang="zh-CN" altLang="en-US" sz="36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" name="圆角矩形 12"/>
          <p:cNvSpPr>
            <a:spLocks noChangeArrowheads="1"/>
          </p:cNvSpPr>
          <p:nvPr/>
        </p:nvSpPr>
        <p:spPr bwMode="auto">
          <a:xfrm>
            <a:off x="7332087" y="6216470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阅读记录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361475" y="1558401"/>
            <a:ext cx="3285959" cy="4554723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5613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1.11111E-6 L 0.01745 0.1724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2" y="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341" b="310"/>
          <a:stretch/>
        </p:blipFill>
        <p:spPr>
          <a:xfrm>
            <a:off x="1292630" y="1559170"/>
            <a:ext cx="3157262" cy="455395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图书馆悦读机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" y="1162050"/>
            <a:ext cx="12192000" cy="8112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功能全面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00113" y="1162050"/>
            <a:ext cx="11291887" cy="8189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" y="-20638"/>
            <a:ext cx="1197388" cy="12645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600" b="1" dirty="0">
              <a:solidFill>
                <a:prstClr val="white"/>
              </a:solidFill>
              <a:latin typeface="AR CHRISTY" panose="02000000000000000000" pitchFamily="2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12332" y="2988530"/>
            <a:ext cx="1438381" cy="823182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023659" y="1558401"/>
            <a:ext cx="3126224" cy="4554723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39838" y="1548512"/>
            <a:ext cx="3119919" cy="45646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03496" y="1558401"/>
            <a:ext cx="3149448" cy="4554723"/>
          </a:xfrm>
          <a:prstGeom prst="rect">
            <a:avLst/>
          </a:prstGeom>
        </p:spPr>
      </p:pic>
      <p:sp>
        <p:nvSpPr>
          <p:cNvPr id="13" name="矩形 8"/>
          <p:cNvSpPr>
            <a:spLocks noChangeArrowheads="1"/>
          </p:cNvSpPr>
          <p:nvPr/>
        </p:nvSpPr>
        <p:spPr bwMode="auto">
          <a:xfrm>
            <a:off x="200390" y="1676343"/>
            <a:ext cx="699724" cy="4549796"/>
          </a:xfrm>
          <a:prstGeom prst="rect">
            <a:avLst/>
          </a:prstGeom>
          <a:solidFill>
            <a:srgbClr val="00A7E2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altLang="zh-CN" sz="3600" b="1" dirty="0" smtClean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图书馆藏查询</a:t>
            </a:r>
            <a:endParaRPr lang="zh-CN" altLang="en-US" sz="36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" name="圆角矩形 12"/>
          <p:cNvSpPr>
            <a:spLocks noChangeArrowheads="1"/>
          </p:cNvSpPr>
          <p:nvPr/>
        </p:nvSpPr>
        <p:spPr bwMode="auto">
          <a:xfrm>
            <a:off x="4914404" y="6169352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查询界面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8" name="圆角矩形 12"/>
          <p:cNvSpPr>
            <a:spLocks noChangeArrowheads="1"/>
          </p:cNvSpPr>
          <p:nvPr/>
        </p:nvSpPr>
        <p:spPr bwMode="auto">
          <a:xfrm>
            <a:off x="7127430" y="6169354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详细信息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9" name="圆角矩形 12"/>
          <p:cNvSpPr>
            <a:spLocks noChangeArrowheads="1"/>
          </p:cNvSpPr>
          <p:nvPr/>
        </p:nvSpPr>
        <p:spPr bwMode="auto">
          <a:xfrm>
            <a:off x="9105853" y="6169353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在线</a:t>
            </a:r>
            <a:r>
              <a:rPr lang="zh-CN" altLang="en-US" dirty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预约</a:t>
            </a:r>
          </a:p>
        </p:txBody>
      </p:sp>
    </p:spTree>
    <p:extLst>
      <p:ext uri="{BB962C8B-B14F-4D97-AF65-F5344CB8AC3E}">
        <p14:creationId xmlns:p14="http://schemas.microsoft.com/office/powerpoint/2010/main" xmlns="" val="210002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3.33333E-6 L 0.03464 0.0486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2" y="2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 autoUpdateAnimBg="0"/>
      <p:bldP spid="18" grpId="0" bldLvl="0" animBg="1" autoUpdateAnimBg="0"/>
      <p:bldP spid="19" grpId="0" bldLvl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341" b="310"/>
          <a:stretch/>
        </p:blipFill>
        <p:spPr>
          <a:xfrm>
            <a:off x="1292630" y="1559170"/>
            <a:ext cx="3157262" cy="455395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图书馆悦读机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" y="1162050"/>
            <a:ext cx="12192000" cy="8112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20638"/>
            <a:ext cx="12192000" cy="116363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 smtClean="0">
                <a:solidFill>
                  <a:prstClr val="black"/>
                </a:solidFill>
              </a:rPr>
              <a:t>功能全面</a:t>
            </a:r>
            <a:endParaRPr lang="zh-CN" altLang="en-US" sz="6000" b="1" dirty="0">
              <a:solidFill>
                <a:prstClr val="black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00113" y="1162050"/>
            <a:ext cx="11291887" cy="8189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" y="-20638"/>
            <a:ext cx="1197388" cy="12645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6600" b="1" dirty="0">
              <a:solidFill>
                <a:prstClr val="white"/>
              </a:solidFill>
              <a:latin typeface="AR CHRISTY" panose="02000000000000000000" pitchFamily="2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37016" y="2916610"/>
            <a:ext cx="1453619" cy="864279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827373" y="1557273"/>
            <a:ext cx="2562031" cy="4554723"/>
          </a:xfrm>
          <a:prstGeom prst="rect">
            <a:avLst/>
          </a:prstGeom>
          <a:solidFill>
            <a:srgbClr val="D9E38A"/>
          </a:solidFill>
          <a:ln w="952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20311" y="1558786"/>
            <a:ext cx="2864306" cy="45646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04242" y="1558042"/>
            <a:ext cx="2877706" cy="4554723"/>
          </a:xfrm>
          <a:prstGeom prst="rect">
            <a:avLst/>
          </a:prstGeom>
        </p:spPr>
      </p:pic>
      <p:sp>
        <p:nvSpPr>
          <p:cNvPr id="13" name="矩形 8"/>
          <p:cNvSpPr>
            <a:spLocks noChangeArrowheads="1"/>
          </p:cNvSpPr>
          <p:nvPr/>
        </p:nvSpPr>
        <p:spPr bwMode="auto">
          <a:xfrm>
            <a:off x="200390" y="1676343"/>
            <a:ext cx="699724" cy="4447055"/>
          </a:xfrm>
          <a:prstGeom prst="rect">
            <a:avLst/>
          </a:prstGeom>
          <a:solidFill>
            <a:srgbClr val="00A7E2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altLang="zh-CN" sz="3600" b="1" dirty="0" smtClean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学术资源搜索</a:t>
            </a:r>
            <a:endParaRPr lang="zh-CN" altLang="en-US" sz="36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" name="圆角矩形 12"/>
          <p:cNvSpPr>
            <a:spLocks noChangeArrowheads="1"/>
          </p:cNvSpPr>
          <p:nvPr/>
        </p:nvSpPr>
        <p:spPr bwMode="auto">
          <a:xfrm>
            <a:off x="3920466" y="6169353"/>
            <a:ext cx="2113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多频道一站检索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8" name="圆角矩形 12"/>
          <p:cNvSpPr>
            <a:spLocks noChangeArrowheads="1"/>
          </p:cNvSpPr>
          <p:nvPr/>
        </p:nvSpPr>
        <p:spPr bwMode="auto">
          <a:xfrm>
            <a:off x="6119870" y="6169353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资源获取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9" name="圆角矩形 12"/>
          <p:cNvSpPr>
            <a:spLocks noChangeArrowheads="1"/>
          </p:cNvSpPr>
          <p:nvPr/>
        </p:nvSpPr>
        <p:spPr bwMode="auto">
          <a:xfrm>
            <a:off x="7550274" y="6153663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直接</a:t>
            </a:r>
            <a:r>
              <a:rPr lang="zh-CN" altLang="en-US" dirty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阅读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09267" y="1562688"/>
            <a:ext cx="2877707" cy="455549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14293" y="1557273"/>
            <a:ext cx="2877707" cy="4555492"/>
          </a:xfrm>
          <a:prstGeom prst="rect">
            <a:avLst/>
          </a:prstGeom>
        </p:spPr>
      </p:pic>
      <p:sp>
        <p:nvSpPr>
          <p:cNvPr id="24" name="圆角矩形 12"/>
          <p:cNvSpPr>
            <a:spLocks noChangeArrowheads="1"/>
          </p:cNvSpPr>
          <p:nvPr/>
        </p:nvSpPr>
        <p:spPr bwMode="auto">
          <a:xfrm>
            <a:off x="8980678" y="6169353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在线传递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25" name="圆角矩形 12"/>
          <p:cNvSpPr>
            <a:spLocks noChangeArrowheads="1"/>
          </p:cNvSpPr>
          <p:nvPr/>
        </p:nvSpPr>
        <p:spPr bwMode="auto">
          <a:xfrm>
            <a:off x="10411082" y="6157207"/>
            <a:ext cx="1344733" cy="420687"/>
          </a:xfrm>
          <a:prstGeom prst="roundRect">
            <a:avLst>
              <a:gd name="adj" fmla="val 16667"/>
            </a:avLst>
          </a:prstGeom>
          <a:solidFill>
            <a:srgbClr val="D9E38A"/>
          </a:solidFill>
          <a:ln w="9525">
            <a:solidFill>
              <a:srgbClr val="6FB600"/>
            </a:solidFill>
            <a:round/>
            <a:headEnd/>
            <a:tailEnd/>
          </a:ln>
        </p:spPr>
        <p:txBody>
          <a:bodyPr lIns="91408" tIns="45704" rIns="91408" bIns="45704" anchor="ctr"/>
          <a:lstStyle/>
          <a:p>
            <a:r>
              <a:rPr lang="zh-CN" altLang="en-US" dirty="0" smtClean="0">
                <a:solidFill>
                  <a:srgbClr val="000000"/>
                </a:solidFill>
                <a:latin typeface="宋体" pitchFamily="2" charset="-122"/>
                <a:ea typeface="微软雅黑" pitchFamily="34" charset="-122"/>
                <a:sym typeface="宋体" pitchFamily="2" charset="-122"/>
              </a:rPr>
              <a:t> 全国馆藏</a:t>
            </a:r>
            <a:endParaRPr lang="zh-CN" altLang="en-US" dirty="0">
              <a:solidFill>
                <a:srgbClr val="000000"/>
              </a:solidFill>
              <a:latin typeface="宋体" pitchFamily="2" charset="-122"/>
              <a:ea typeface="微软雅黑" pitchFamily="34" charset="-122"/>
              <a:sym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247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44444E-6 L -0.10495 0.0796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47" y="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 autoUpdateAnimBg="0"/>
      <p:bldP spid="18" grpId="0" bldLvl="0" animBg="1" autoUpdateAnimBg="0"/>
      <p:bldP spid="19" grpId="0" bldLvl="0" animBg="1" autoUpdateAnimBg="0"/>
      <p:bldP spid="24" grpId="0" animBg="1"/>
      <p:bldP spid="25" grpId="0" animBg="1"/>
    </p:bldLst>
  </p:timing>
</p:sld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1176</TotalTime>
  <Words>498</Words>
  <Application>Microsoft Office PowerPoint</Application>
  <PresentationFormat>自定义</PresentationFormat>
  <Paragraphs>104</Paragraphs>
  <Slides>18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21" baseType="lpstr">
      <vt:lpstr>1_默认设计模板</vt:lpstr>
      <vt:lpstr>Office 主题​​</vt:lpstr>
      <vt:lpstr>暗香扑面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xiaoyan zheng</dc:creator>
  <cp:lastModifiedBy>Administrator</cp:lastModifiedBy>
  <cp:revision>99</cp:revision>
  <dcterms:created xsi:type="dcterms:W3CDTF">2014-10-23T05:23:10Z</dcterms:created>
  <dcterms:modified xsi:type="dcterms:W3CDTF">2015-05-19T06:18:37Z</dcterms:modified>
</cp:coreProperties>
</file>