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s/slide56.xml" ContentType="application/vnd.openxmlformats-officedocument.presentationml.slide+xml"/>
  <Override PartName="/ppt/slides/slide5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Default Extension="wdp" ContentType="image/vnd.ms-photo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7"/>
  </p:notesMasterIdLst>
  <p:sldIdLst>
    <p:sldId id="256" r:id="rId2"/>
    <p:sldId id="269" r:id="rId3"/>
    <p:sldId id="268" r:id="rId4"/>
    <p:sldId id="270" r:id="rId5"/>
    <p:sldId id="257" r:id="rId6"/>
    <p:sldId id="271" r:id="rId7"/>
    <p:sldId id="275" r:id="rId8"/>
    <p:sldId id="276" r:id="rId9"/>
    <p:sldId id="280" r:id="rId10"/>
    <p:sldId id="279" r:id="rId11"/>
    <p:sldId id="282" r:id="rId12"/>
    <p:sldId id="263" r:id="rId13"/>
    <p:sldId id="274" r:id="rId14"/>
    <p:sldId id="277" r:id="rId15"/>
    <p:sldId id="278" r:id="rId16"/>
    <p:sldId id="272" r:id="rId17"/>
    <p:sldId id="401" r:id="rId18"/>
    <p:sldId id="284" r:id="rId19"/>
    <p:sldId id="283" r:id="rId20"/>
    <p:sldId id="285" r:id="rId21"/>
    <p:sldId id="286" r:id="rId22"/>
    <p:sldId id="287" r:id="rId23"/>
    <p:sldId id="394" r:id="rId24"/>
    <p:sldId id="293" r:id="rId25"/>
    <p:sldId id="289" r:id="rId26"/>
    <p:sldId id="290" r:id="rId27"/>
    <p:sldId id="291" r:id="rId28"/>
    <p:sldId id="294" r:id="rId29"/>
    <p:sldId id="360" r:id="rId30"/>
    <p:sldId id="364" r:id="rId31"/>
    <p:sldId id="403" r:id="rId32"/>
    <p:sldId id="296" r:id="rId33"/>
    <p:sldId id="297" r:id="rId34"/>
    <p:sldId id="295" r:id="rId35"/>
    <p:sldId id="298" r:id="rId36"/>
    <p:sldId id="300" r:id="rId37"/>
    <p:sldId id="301" r:id="rId38"/>
    <p:sldId id="302" r:id="rId39"/>
    <p:sldId id="303" r:id="rId40"/>
    <p:sldId id="304" r:id="rId41"/>
    <p:sldId id="305" r:id="rId42"/>
    <p:sldId id="306" r:id="rId43"/>
    <p:sldId id="308" r:id="rId44"/>
    <p:sldId id="309" r:id="rId45"/>
    <p:sldId id="311" r:id="rId46"/>
    <p:sldId id="312" r:id="rId47"/>
    <p:sldId id="313" r:id="rId48"/>
    <p:sldId id="307" r:id="rId49"/>
    <p:sldId id="395" r:id="rId50"/>
    <p:sldId id="396" r:id="rId51"/>
    <p:sldId id="315" r:id="rId52"/>
    <p:sldId id="316" r:id="rId53"/>
    <p:sldId id="317" r:id="rId54"/>
    <p:sldId id="318" r:id="rId55"/>
    <p:sldId id="319" r:id="rId56"/>
    <p:sldId id="320" r:id="rId57"/>
    <p:sldId id="324" r:id="rId58"/>
    <p:sldId id="329" r:id="rId59"/>
    <p:sldId id="327" r:id="rId60"/>
    <p:sldId id="325" r:id="rId61"/>
    <p:sldId id="326" r:id="rId62"/>
    <p:sldId id="392" r:id="rId63"/>
    <p:sldId id="331" r:id="rId64"/>
    <p:sldId id="332" r:id="rId65"/>
    <p:sldId id="266" r:id="rId66"/>
  </p:sldIdLst>
  <p:sldSz cx="12192000" cy="6858000"/>
  <p:notesSz cx="6858000" cy="9144000"/>
  <p:defaultTextStyle>
    <a:defPPr>
      <a:defRPr lang="zh-CN"/>
    </a:defPPr>
    <a:lvl1pPr marL="0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1pPr>
    <a:lvl2pPr marL="457178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6pPr>
    <a:lvl7pPr marL="2743062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8pPr>
    <a:lvl9pPr marL="3657418" algn="l" defTabSz="914354" rtl="0" eaLnBrk="1" latinLnBrk="0" hangingPunct="1">
      <a:defRPr sz="19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8438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57" autoAdjust="0"/>
    <p:restoredTop sz="77122" autoAdjust="0"/>
  </p:normalViewPr>
  <p:slideViewPr>
    <p:cSldViewPr snapToGrid="0">
      <p:cViewPr varScale="1">
        <p:scale>
          <a:sx n="53" d="100"/>
          <a:sy n="53" d="100"/>
        </p:scale>
        <p:origin x="-1248" y="-10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presProps" Target="presProps.xml"/><Relationship Id="rId7" Type="http://schemas.openxmlformats.org/officeDocument/2006/relationships/slide" Target="slides/slide6.xml"/><Relationship Id="rId71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notesMaster" Target="notesMasters/notesMaster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D37780-60E9-4E15-A6B2-ACCA56D67353}" type="datetimeFigureOut">
              <a:rPr lang="zh-CN" altLang="en-US" smtClean="0"/>
              <a:pPr/>
              <a:t>2015/11/2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DEDEEE7-F0F6-4EFE-8F25-9E1DAF6C4CD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3118812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8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2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2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8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EDEEE7-F0F6-4EFE-8F25-9E1DAF6C4CD3}" type="slidenum">
              <a:rPr lang="zh-CN" altLang="en-US" smtClean="0"/>
              <a:pPr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80705228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EDEEE7-F0F6-4EFE-8F25-9E1DAF6C4CD3}" type="slidenum">
              <a:rPr lang="zh-CN" altLang="en-US" smtClean="0"/>
              <a:pPr/>
              <a:t>31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03261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DEDEEE7-F0F6-4EFE-8F25-9E1DAF6C4CD3}" type="slidenum">
              <a:rPr lang="zh-CN" altLang="en-US" smtClean="0"/>
              <a:pPr/>
              <a:t>44</a:t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7"/>
            <a:ext cx="9144000" cy="1655763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178" indent="0" algn="ctr">
              <a:buNone/>
              <a:defRPr sz="2000"/>
            </a:lvl2pPr>
            <a:lvl3pPr marL="914354" indent="0" algn="ctr">
              <a:buNone/>
              <a:defRPr sz="1900"/>
            </a:lvl3pPr>
            <a:lvl4pPr marL="1371532" indent="0" algn="ctr">
              <a:buNone/>
              <a:defRPr sz="1600"/>
            </a:lvl4pPr>
            <a:lvl5pPr marL="1828709" indent="0" algn="ctr">
              <a:buNone/>
              <a:defRPr sz="1600"/>
            </a:lvl5pPr>
            <a:lvl6pPr marL="2285886" indent="0" algn="ctr">
              <a:buNone/>
              <a:defRPr sz="1600"/>
            </a:lvl6pPr>
            <a:lvl7pPr marL="2743062" indent="0" algn="ctr">
              <a:buNone/>
              <a:defRPr sz="1600"/>
            </a:lvl7pPr>
            <a:lvl8pPr marL="3200240" indent="0" algn="ctr">
              <a:buNone/>
              <a:defRPr sz="1600"/>
            </a:lvl8pPr>
            <a:lvl9pPr marL="3657418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FAE0-8E17-4BAE-B9AE-E89090345EE4}" type="datetimeFigureOut">
              <a:rPr lang="zh-CN" altLang="en-US" smtClean="0"/>
              <a:pPr/>
              <a:t>2015/11/2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8E6B-BFFD-4BE2-B355-A4034A526E2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9863166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3000">
        <p15:prstTrans prst="pageCurlDouble"/>
      </p:transition>
    </mc:Choice>
    <mc:Fallback>
      <p:transition spd="slow" advTm="3000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FAE0-8E17-4BAE-B9AE-E89090345EE4}" type="datetimeFigureOut">
              <a:rPr lang="zh-CN" altLang="en-US" smtClean="0"/>
              <a:pPr/>
              <a:t>2015/11/2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8E6B-BFFD-4BE2-B355-A4034A526E2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787782226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3000">
        <p15:prstTrans prst="pageCurlDouble"/>
      </p:transition>
    </mc:Choice>
    <mc:Fallback>
      <p:transition spd="slow" advTm="3000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2" y="365127"/>
            <a:ext cx="2628900" cy="581183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2" y="365127"/>
            <a:ext cx="7734300" cy="581183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FAE0-8E17-4BAE-B9AE-E89090345EE4}" type="datetimeFigureOut">
              <a:rPr lang="zh-CN" altLang="en-US" smtClean="0"/>
              <a:pPr/>
              <a:t>2015/11/2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8E6B-BFFD-4BE2-B355-A4034A526E2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509430557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3000">
        <p15:prstTrans prst="pageCurlDouble"/>
      </p:transition>
    </mc:Choice>
    <mc:Fallback>
      <p:transition spd="slow" advTm="3000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图片 3" descr="C:\Documents and Settings\鱼不愚\桌面\未标题-1.jpg"/>
          <p:cNvSpPr>
            <a:spLocks noChangeAspect="1" noChangeArrowheads="1"/>
          </p:cNvSpPr>
          <p:nvPr/>
        </p:nvSpPr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/>
        </p:spPr>
        <p:txBody>
          <a:bodyPr lIns="91436" tIns="45718" rIns="91436" bIns="45718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z="190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  <p:sp>
        <p:nvSpPr>
          <p:cNvPr id="3" name="图片 3" descr="C:\Documents and Settings\鱼不愚\桌面\未标题-1.jpg"/>
          <p:cNvSpPr>
            <a:spLocks noChangeAspect="1" noChangeArrowheads="1"/>
          </p:cNvSpPr>
          <p:nvPr userDrawn="1"/>
        </p:nvSpPr>
        <p:spPr bwMode="auto"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  <a:extLst/>
        </p:spPr>
        <p:txBody>
          <a:bodyPr lIns="91436" tIns="45718" rIns="91436" bIns="45718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defRPr/>
            </a:pPr>
            <a:endParaRPr lang="zh-CN" altLang="en-US" sz="1900" smtClean="0">
              <a:solidFill>
                <a:srgbClr val="000000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9600431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FAE0-8E17-4BAE-B9AE-E89090345EE4}" type="datetimeFigureOut">
              <a:rPr lang="zh-CN" altLang="en-US" smtClean="0"/>
              <a:pPr/>
              <a:t>2015/11/2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8E6B-BFFD-4BE2-B355-A4034A526E2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7900782"/>
      </p:ext>
    </p:extLst>
  </p:cSld>
  <p:clrMapOvr>
    <a:masterClrMapping/>
  </p:clrMapOvr>
  <p:transition spd="slow" advClick="0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5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178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354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3pPr>
            <a:lvl4pPr marL="137153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70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06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24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41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FAE0-8E17-4BAE-B9AE-E89090345EE4}" type="datetimeFigureOut">
              <a:rPr lang="zh-CN" altLang="en-US" smtClean="0"/>
              <a:pPr/>
              <a:t>2015/11/2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8E6B-BFFD-4BE2-B355-A4034A526E2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46402605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3000">
        <p15:prstTrans prst="pageCurlDouble"/>
      </p:transition>
    </mc:Choice>
    <mc:Fallback>
      <p:transition spd="slow" advTm="300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9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FAE0-8E17-4BAE-B9AE-E89090345EE4}" type="datetimeFigureOut">
              <a:rPr lang="zh-CN" altLang="en-US" smtClean="0"/>
              <a:pPr/>
              <a:t>2015/11/2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8E6B-BFFD-4BE2-B355-A4034A526E2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630357549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3000">
        <p15:prstTrans prst="pageCurlDouble"/>
      </p:transition>
    </mc:Choice>
    <mc:Fallback>
      <p:transition spd="slow" advTm="300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9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9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2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78" indent="0">
              <a:buNone/>
              <a:defRPr sz="2000" b="1"/>
            </a:lvl2pPr>
            <a:lvl3pPr marL="914354" indent="0">
              <a:buNone/>
              <a:defRPr sz="1900" b="1"/>
            </a:lvl3pPr>
            <a:lvl4pPr marL="1371532" indent="0">
              <a:buNone/>
              <a:defRPr sz="1600" b="1"/>
            </a:lvl4pPr>
            <a:lvl5pPr marL="1828709" indent="0">
              <a:buNone/>
              <a:defRPr sz="1600" b="1"/>
            </a:lvl5pPr>
            <a:lvl6pPr marL="2285886" indent="0">
              <a:buNone/>
              <a:defRPr sz="1600" b="1"/>
            </a:lvl6pPr>
            <a:lvl7pPr marL="2743062" indent="0">
              <a:buNone/>
              <a:defRPr sz="1600" b="1"/>
            </a:lvl7pPr>
            <a:lvl8pPr marL="3200240" indent="0">
              <a:buNone/>
              <a:defRPr sz="1600" b="1"/>
            </a:lvl8pPr>
            <a:lvl9pPr marL="3657418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2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FAE0-8E17-4BAE-B9AE-E89090345EE4}" type="datetimeFigureOut">
              <a:rPr lang="zh-CN" altLang="en-US" smtClean="0"/>
              <a:pPr/>
              <a:t>2015/11/2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8E6B-BFFD-4BE2-B355-A4034A526E2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738879234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3000">
        <p15:prstTrans prst="pageCurlDouble"/>
      </p:transition>
    </mc:Choice>
    <mc:Fallback>
      <p:transition spd="slow" advTm="300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FAE0-8E17-4BAE-B9AE-E89090345EE4}" type="datetimeFigureOut">
              <a:rPr lang="zh-CN" altLang="en-US" smtClean="0"/>
              <a:pPr/>
              <a:t>2015/11/2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8E6B-BFFD-4BE2-B355-A4034A526E2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90686429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3000">
        <p15:prstTrans prst="pageCurlDouble"/>
      </p:transition>
    </mc:Choice>
    <mc:Fallback>
      <p:transition spd="slow" advTm="300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FAE0-8E17-4BAE-B9AE-E89090345EE4}" type="datetimeFigureOut">
              <a:rPr lang="zh-CN" altLang="en-US" smtClean="0"/>
              <a:pPr/>
              <a:t>2015/11/2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8E6B-BFFD-4BE2-B355-A4034A526E2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03803042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3000">
        <p15:prstTrans prst="pageCurlDouble"/>
      </p:transition>
    </mc:Choice>
    <mc:Fallback>
      <p:transition spd="slow" advTm="300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2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500"/>
            </a:lvl2pPr>
            <a:lvl3pPr marL="914354" indent="0">
              <a:buNone/>
              <a:defRPr sz="1200"/>
            </a:lvl3pPr>
            <a:lvl4pPr marL="1371532" indent="0">
              <a:buNone/>
              <a:defRPr sz="1100"/>
            </a:lvl4pPr>
            <a:lvl5pPr marL="1828709" indent="0">
              <a:buNone/>
              <a:defRPr sz="1100"/>
            </a:lvl5pPr>
            <a:lvl6pPr marL="2285886" indent="0">
              <a:buNone/>
              <a:defRPr sz="1100"/>
            </a:lvl6pPr>
            <a:lvl7pPr marL="2743062" indent="0">
              <a:buNone/>
              <a:defRPr sz="1100"/>
            </a:lvl7pPr>
            <a:lvl8pPr marL="3200240" indent="0">
              <a:buNone/>
              <a:defRPr sz="1100"/>
            </a:lvl8pPr>
            <a:lvl9pPr marL="3657418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FAE0-8E17-4BAE-B9AE-E89090345EE4}" type="datetimeFigureOut">
              <a:rPr lang="zh-CN" altLang="en-US" smtClean="0"/>
              <a:pPr/>
              <a:t>2015/11/2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8E6B-BFFD-4BE2-B355-A4034A526E2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13898560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3000">
        <p15:prstTrans prst="pageCurlDouble"/>
      </p:transition>
    </mc:Choice>
    <mc:Fallback>
      <p:transition spd="slow" advTm="3000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178" indent="0">
              <a:buNone/>
              <a:defRPr sz="2800"/>
            </a:lvl2pPr>
            <a:lvl3pPr marL="914354" indent="0">
              <a:buNone/>
              <a:defRPr sz="2400"/>
            </a:lvl3pPr>
            <a:lvl4pPr marL="1371532" indent="0">
              <a:buNone/>
              <a:defRPr sz="2000"/>
            </a:lvl4pPr>
            <a:lvl5pPr marL="1828709" indent="0">
              <a:buNone/>
              <a:defRPr sz="2000"/>
            </a:lvl5pPr>
            <a:lvl6pPr marL="2285886" indent="0">
              <a:buNone/>
              <a:defRPr sz="2000"/>
            </a:lvl6pPr>
            <a:lvl7pPr marL="2743062" indent="0">
              <a:buNone/>
              <a:defRPr sz="2000"/>
            </a:lvl7pPr>
            <a:lvl8pPr marL="3200240" indent="0">
              <a:buNone/>
              <a:defRPr sz="2000"/>
            </a:lvl8pPr>
            <a:lvl9pPr marL="3657418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2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178" indent="0">
              <a:buNone/>
              <a:defRPr sz="1500"/>
            </a:lvl2pPr>
            <a:lvl3pPr marL="914354" indent="0">
              <a:buNone/>
              <a:defRPr sz="1200"/>
            </a:lvl3pPr>
            <a:lvl4pPr marL="1371532" indent="0">
              <a:buNone/>
              <a:defRPr sz="1100"/>
            </a:lvl4pPr>
            <a:lvl5pPr marL="1828709" indent="0">
              <a:buNone/>
              <a:defRPr sz="1100"/>
            </a:lvl5pPr>
            <a:lvl6pPr marL="2285886" indent="0">
              <a:buNone/>
              <a:defRPr sz="1100"/>
            </a:lvl6pPr>
            <a:lvl7pPr marL="2743062" indent="0">
              <a:buNone/>
              <a:defRPr sz="1100"/>
            </a:lvl7pPr>
            <a:lvl8pPr marL="3200240" indent="0">
              <a:buNone/>
              <a:defRPr sz="1100"/>
            </a:lvl8pPr>
            <a:lvl9pPr marL="3657418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9FAE0-8E17-4BAE-B9AE-E89090345EE4}" type="datetimeFigureOut">
              <a:rPr lang="zh-CN" altLang="en-US" smtClean="0"/>
              <a:pPr/>
              <a:t>2015/11/2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118E6B-BFFD-4BE2-B355-A4034A526E2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17160173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3000">
        <p15:prstTrans prst="pageCurlDouble"/>
      </p:transition>
    </mc:Choice>
    <mc:Fallback>
      <p:transition spd="slow" advTm="300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36" tIns="45718" rIns="91436" bIns="45718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9"/>
          </a:xfrm>
          <a:prstGeom prst="rect">
            <a:avLst/>
          </a:prstGeom>
        </p:spPr>
        <p:txBody>
          <a:bodyPr vert="horz" lIns="91436" tIns="45718" rIns="91436" bIns="45718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2"/>
            <a:ext cx="27432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9FAE0-8E17-4BAE-B9AE-E89090345EE4}" type="datetimeFigureOut">
              <a:rPr lang="zh-CN" altLang="en-US" smtClean="0"/>
              <a:pPr/>
              <a:t>2015/11/2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2"/>
            <a:ext cx="41148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2"/>
            <a:ext cx="2743200" cy="365125"/>
          </a:xfrm>
          <a:prstGeom prst="rect">
            <a:avLst/>
          </a:prstGeom>
        </p:spPr>
        <p:txBody>
          <a:bodyPr vert="horz" lIns="91436" tIns="45718" rIns="91436" bIns="45718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118E6B-BFFD-4BE2-B355-A4034A526E23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7098148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3000">
        <p15:prstTrans prst="pageCurlDouble"/>
      </p:transition>
    </mc:Choice>
    <mc:Fallback>
      <p:transition spd="slow" advTm="3000">
        <p:fade/>
      </p:transition>
    </mc:Fallback>
  </mc:AlternateContent>
  <p:txStyles>
    <p:titleStyle>
      <a:lvl1pPr algn="l" defTabSz="914354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589" indent="-228589" algn="l" defTabSz="914354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76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94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120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298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474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652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829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006" indent="-228589" algn="l" defTabSz="914354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78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54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32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09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886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062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240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418" algn="l" defTabSz="914354" rtl="0" eaLnBrk="1" latinLnBrk="0" hangingPunct="1">
        <a:defRPr sz="1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png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0.png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5.png"/><Relationship Id="rId4" Type="http://schemas.openxmlformats.org/officeDocument/2006/relationships/image" Target="../media/image64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6.png"/><Relationship Id="rId7" Type="http://schemas.openxmlformats.org/officeDocument/2006/relationships/image" Target="../media/image70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9.png"/><Relationship Id="rId5" Type="http://schemas.openxmlformats.org/officeDocument/2006/relationships/image" Target="../media/image68.png"/><Relationship Id="rId4" Type="http://schemas.openxmlformats.org/officeDocument/2006/relationships/image" Target="../media/image67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2.png"/><Relationship Id="rId2" Type="http://schemas.openxmlformats.org/officeDocument/2006/relationships/image" Target="../media/image7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3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5" Type="http://schemas.openxmlformats.org/officeDocument/2006/relationships/image" Target="../media/image80.png"/><Relationship Id="rId4" Type="http://schemas.openxmlformats.org/officeDocument/2006/relationships/image" Target="../media/image79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png"/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1.png"/><Relationship Id="rId5" Type="http://schemas.openxmlformats.org/officeDocument/2006/relationships/image" Target="../media/image84.png"/><Relationship Id="rId4" Type="http://schemas.openxmlformats.org/officeDocument/2006/relationships/image" Target="../media/image83.png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7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8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9.png"/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1.png"/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2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3.jpeg"/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9.png"/><Relationship Id="rId13" Type="http://schemas.openxmlformats.org/officeDocument/2006/relationships/image" Target="../media/image104.png"/><Relationship Id="rId18" Type="http://schemas.openxmlformats.org/officeDocument/2006/relationships/image" Target="../media/image109.png"/><Relationship Id="rId3" Type="http://schemas.openxmlformats.org/officeDocument/2006/relationships/image" Target="../media/image94.png"/><Relationship Id="rId21" Type="http://schemas.openxmlformats.org/officeDocument/2006/relationships/image" Target="../media/image112.png"/><Relationship Id="rId7" Type="http://schemas.openxmlformats.org/officeDocument/2006/relationships/image" Target="../media/image98.png"/><Relationship Id="rId12" Type="http://schemas.openxmlformats.org/officeDocument/2006/relationships/image" Target="../media/image103.png"/><Relationship Id="rId17" Type="http://schemas.openxmlformats.org/officeDocument/2006/relationships/image" Target="../media/image108.png"/><Relationship Id="rId25" Type="http://schemas.openxmlformats.org/officeDocument/2006/relationships/image" Target="../media/image116.png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07.jpeg"/><Relationship Id="rId20" Type="http://schemas.openxmlformats.org/officeDocument/2006/relationships/image" Target="../media/image111.png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97.png"/><Relationship Id="rId11" Type="http://schemas.openxmlformats.org/officeDocument/2006/relationships/image" Target="../media/image102.png"/><Relationship Id="rId24" Type="http://schemas.openxmlformats.org/officeDocument/2006/relationships/image" Target="../media/image115.png"/><Relationship Id="rId5" Type="http://schemas.openxmlformats.org/officeDocument/2006/relationships/image" Target="../media/image96.png"/><Relationship Id="rId15" Type="http://schemas.openxmlformats.org/officeDocument/2006/relationships/image" Target="../media/image106.jpeg"/><Relationship Id="rId23" Type="http://schemas.openxmlformats.org/officeDocument/2006/relationships/image" Target="../media/image114.png"/><Relationship Id="rId10" Type="http://schemas.openxmlformats.org/officeDocument/2006/relationships/image" Target="../media/image101.png"/><Relationship Id="rId19" Type="http://schemas.openxmlformats.org/officeDocument/2006/relationships/image" Target="../media/image110.png"/><Relationship Id="rId4" Type="http://schemas.openxmlformats.org/officeDocument/2006/relationships/image" Target="../media/image95.png"/><Relationship Id="rId9" Type="http://schemas.openxmlformats.org/officeDocument/2006/relationships/image" Target="../media/image100.png"/><Relationship Id="rId14" Type="http://schemas.openxmlformats.org/officeDocument/2006/relationships/image" Target="../media/image105.png"/><Relationship Id="rId22" Type="http://schemas.openxmlformats.org/officeDocument/2006/relationships/image" Target="../media/image113.png"/></Relationships>
</file>

<file path=ppt/slides/_rels/slide6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7.png"/><Relationship Id="rId1" Type="http://schemas.openxmlformats.org/officeDocument/2006/relationships/slideLayout" Target="../slideLayouts/slideLayout2.xml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3105151" y="5146159"/>
            <a:ext cx="6324600" cy="954103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algn="ctr">
              <a:spcBef>
                <a:spcPct val="0"/>
              </a:spcBef>
            </a:pPr>
            <a:r>
              <a:rPr lang="zh-CN" altLang="en-US" sz="2800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超 星 集 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团</a:t>
            </a:r>
            <a:endParaRPr lang="en-US" altLang="zh-CN" sz="2800" b="1" dirty="0" smtClean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  <a:p>
            <a:pPr algn="ctr">
              <a:spcBef>
                <a:spcPct val="0"/>
              </a:spcBef>
            </a:pP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                        唐</a:t>
            </a:r>
            <a:r>
              <a:rPr lang="zh-CN" altLang="en-US" sz="2800" b="1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梦芸</a:t>
            </a:r>
            <a:endParaRPr lang="zh-CN" altLang="zh-CN" sz="2800" b="1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199647" y="1938565"/>
            <a:ext cx="8055428" cy="1938992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algn="ctr"/>
            <a:r>
              <a:rPr lang="zh-CN" altLang="en-US" sz="60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大数据时代科研新工具超星发现</a:t>
            </a:r>
          </a:p>
        </p:txBody>
      </p:sp>
    </p:spTree>
    <p:extLst>
      <p:ext uri="{BB962C8B-B14F-4D97-AF65-F5344CB8AC3E}">
        <p14:creationId xmlns:p14="http://schemas.microsoft.com/office/powerpoint/2010/main" xmlns="" val="415937594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" y="0"/>
            <a:ext cx="9667875" cy="6858000"/>
          </a:xfrm>
          <a:prstGeom prst="rect">
            <a:avLst/>
          </a:prstGeom>
        </p:spPr>
      </p:pic>
      <p:sp>
        <p:nvSpPr>
          <p:cNvPr id="5" name="圆角矩形 4"/>
          <p:cNvSpPr>
            <a:spLocks noChangeArrowheads="1"/>
          </p:cNvSpPr>
          <p:nvPr/>
        </p:nvSpPr>
        <p:spPr bwMode="auto">
          <a:xfrm>
            <a:off x="2558921" y="1455740"/>
            <a:ext cx="4060955" cy="177117"/>
          </a:xfrm>
          <a:prstGeom prst="roundRect">
            <a:avLst>
              <a:gd name="adj" fmla="val 16667"/>
            </a:avLst>
          </a:prstGeom>
          <a:solidFill>
            <a:srgbClr val="FF0000">
              <a:alpha val="16078"/>
            </a:srgbClr>
          </a:solidFill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 lIns="91436" tIns="45718" rIns="91436" bIns="45718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6" name="TextBox 9"/>
          <p:cNvSpPr txBox="1">
            <a:spLocks noChangeArrowheads="1"/>
          </p:cNvSpPr>
          <p:nvPr/>
        </p:nvSpPr>
        <p:spPr bwMode="auto">
          <a:xfrm>
            <a:off x="9144000" y="0"/>
            <a:ext cx="3048000" cy="6858000"/>
          </a:xfrm>
          <a:prstGeom prst="rect">
            <a:avLst/>
          </a:prstGeom>
          <a:solidFill>
            <a:srgbClr val="FF4A00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317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6" tIns="45718" rIns="91436" bIns="45718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en-US" altLang="zh-CN" sz="3200" b="1" dirty="0">
              <a:solidFill>
                <a:schemeClr val="bg1"/>
              </a:solidFill>
              <a:latin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en-US" altLang="zh-CN" sz="3200" b="1" dirty="0">
              <a:solidFill>
                <a:schemeClr val="bg1"/>
              </a:solidFill>
              <a:latin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endParaRPr lang="en-US" altLang="zh-CN" sz="3200" b="1" dirty="0">
              <a:solidFill>
                <a:schemeClr val="bg1"/>
              </a:solidFill>
              <a:latin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高新技术企业税收筹划</a:t>
            </a:r>
            <a:endParaRPr lang="en-US" altLang="zh-CN" sz="3200" b="1" dirty="0">
              <a:solidFill>
                <a:schemeClr val="bg1"/>
              </a:solidFill>
              <a:latin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所购数据库中</a:t>
            </a:r>
            <a:endParaRPr lang="en-US" altLang="zh-CN" sz="3200" b="1" dirty="0">
              <a:solidFill>
                <a:schemeClr val="bg1"/>
              </a:solidFill>
              <a:latin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2012-2015</a:t>
            </a:r>
          </a:p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期刊有</a:t>
            </a:r>
            <a:r>
              <a:rPr lang="en-US" altLang="zh-CN" sz="3200" b="1" dirty="0">
                <a:solidFill>
                  <a:schemeClr val="bg1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50</a:t>
            </a:r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篇</a:t>
            </a:r>
          </a:p>
        </p:txBody>
      </p:sp>
      <p:sp>
        <p:nvSpPr>
          <p:cNvPr id="10" name="圆角矩形 9"/>
          <p:cNvSpPr>
            <a:spLocks noChangeArrowheads="1"/>
          </p:cNvSpPr>
          <p:nvPr/>
        </p:nvSpPr>
        <p:spPr bwMode="auto">
          <a:xfrm>
            <a:off x="141292" y="2732917"/>
            <a:ext cx="1582737" cy="200025"/>
          </a:xfrm>
          <a:prstGeom prst="roundRect">
            <a:avLst>
              <a:gd name="adj" fmla="val 16667"/>
            </a:avLst>
          </a:prstGeom>
          <a:solidFill>
            <a:srgbClr val="FF0000">
              <a:alpha val="16078"/>
            </a:srgbClr>
          </a:solidFill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 lIns="91436" tIns="45718" rIns="91436" bIns="45718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1" name="圆角矩形 10"/>
          <p:cNvSpPr>
            <a:spLocks noChangeArrowheads="1"/>
          </p:cNvSpPr>
          <p:nvPr/>
        </p:nvSpPr>
        <p:spPr bwMode="auto">
          <a:xfrm>
            <a:off x="141292" y="3989013"/>
            <a:ext cx="1582737" cy="198439"/>
          </a:xfrm>
          <a:prstGeom prst="roundRect">
            <a:avLst>
              <a:gd name="adj" fmla="val 16667"/>
            </a:avLst>
          </a:prstGeom>
          <a:solidFill>
            <a:srgbClr val="FF0000">
              <a:alpha val="16078"/>
            </a:srgbClr>
          </a:solidFill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 lIns="91436" tIns="45718" rIns="91436" bIns="45718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2" name="圆角矩形 11"/>
          <p:cNvSpPr>
            <a:spLocks noChangeArrowheads="1"/>
          </p:cNvSpPr>
          <p:nvPr/>
        </p:nvSpPr>
        <p:spPr bwMode="auto">
          <a:xfrm>
            <a:off x="141292" y="5826409"/>
            <a:ext cx="1582737" cy="200025"/>
          </a:xfrm>
          <a:prstGeom prst="roundRect">
            <a:avLst>
              <a:gd name="adj" fmla="val 16667"/>
            </a:avLst>
          </a:prstGeom>
          <a:solidFill>
            <a:srgbClr val="FF0000">
              <a:alpha val="16078"/>
            </a:srgbClr>
          </a:solidFill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 lIns="91436" tIns="45718" rIns="91436" bIns="45718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3" name="圆角矩形 12"/>
          <p:cNvSpPr>
            <a:spLocks noChangeArrowheads="1"/>
          </p:cNvSpPr>
          <p:nvPr/>
        </p:nvSpPr>
        <p:spPr bwMode="auto">
          <a:xfrm>
            <a:off x="141292" y="5542425"/>
            <a:ext cx="1582737" cy="198439"/>
          </a:xfrm>
          <a:prstGeom prst="roundRect">
            <a:avLst>
              <a:gd name="adj" fmla="val 16667"/>
            </a:avLst>
          </a:prstGeom>
          <a:solidFill>
            <a:srgbClr val="FF0000">
              <a:alpha val="16078"/>
            </a:srgbClr>
          </a:solidFill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 lIns="91436" tIns="45718" rIns="91436" bIns="45718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14" name="圆角矩形 13"/>
          <p:cNvSpPr>
            <a:spLocks noChangeArrowheads="1"/>
          </p:cNvSpPr>
          <p:nvPr/>
        </p:nvSpPr>
        <p:spPr bwMode="auto">
          <a:xfrm>
            <a:off x="124962" y="6122778"/>
            <a:ext cx="1582737" cy="200025"/>
          </a:xfrm>
          <a:prstGeom prst="roundRect">
            <a:avLst>
              <a:gd name="adj" fmla="val 16667"/>
            </a:avLst>
          </a:prstGeom>
          <a:solidFill>
            <a:srgbClr val="FF0000">
              <a:alpha val="16078"/>
            </a:srgbClr>
          </a:solidFill>
          <a:ln w="12700" algn="ctr">
            <a:solidFill>
              <a:srgbClr val="000000"/>
            </a:solidFill>
            <a:round/>
            <a:headEnd/>
            <a:tailEnd/>
          </a:ln>
        </p:spPr>
        <p:txBody>
          <a:bodyPr lIns="91436" tIns="45718" rIns="91436" bIns="45718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07907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480456" y="602529"/>
            <a:ext cx="9173029" cy="914399"/>
          </a:xfrm>
          <a:prstGeom prst="roundRect">
            <a:avLst/>
          </a:prstGeom>
          <a:noFill/>
          <a:ln>
            <a:solidFill>
              <a:schemeClr val="bg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570967" y="705783"/>
            <a:ext cx="4992007" cy="707882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超星</a:t>
            </a:r>
            <a:r>
              <a:rPr lang="zh-CN" altLang="en-US" dirty="0" smtClean="0"/>
              <a:t>发现优势</a:t>
            </a:r>
            <a:endParaRPr lang="zh-CN" altLang="en-US" dirty="0"/>
          </a:p>
        </p:txBody>
      </p:sp>
      <p:grpSp>
        <p:nvGrpSpPr>
          <p:cNvPr id="2" name="组合 1"/>
          <p:cNvGrpSpPr/>
          <p:nvPr/>
        </p:nvGrpSpPr>
        <p:grpSpPr>
          <a:xfrm>
            <a:off x="1982651" y="2382731"/>
            <a:ext cx="8168640" cy="955031"/>
            <a:chOff x="1889760" y="2619103"/>
            <a:chExt cx="8168640" cy="955030"/>
          </a:xfrm>
        </p:grpSpPr>
        <p:sp>
          <p:nvSpPr>
            <p:cNvPr id="7" name="圆角矩形 6"/>
            <p:cNvSpPr/>
            <p:nvPr/>
          </p:nvSpPr>
          <p:spPr>
            <a:xfrm>
              <a:off x="1889760" y="2619103"/>
              <a:ext cx="8168640" cy="955030"/>
            </a:xfrm>
            <a:prstGeom prst="roundRect">
              <a:avLst>
                <a:gd name="adj" fmla="val 6667"/>
              </a:avLst>
            </a:prstGeom>
            <a:noFill/>
            <a:ln>
              <a:solidFill>
                <a:schemeClr val="bg1">
                  <a:alpha val="3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1889760" y="2629253"/>
              <a:ext cx="8168640" cy="944880"/>
            </a:xfrm>
            <a:prstGeom prst="roundRect">
              <a:avLst>
                <a:gd name="adj" fmla="val 5054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857625" y="2876936"/>
              <a:ext cx="4232911" cy="523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A0204" pitchFamily="34" charset="0"/>
                </a:rPr>
                <a:t>电子资源的目录体系</a:t>
              </a:r>
              <a:endPara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A0204" pitchFamily="34" charset="0"/>
              </a:endParaRPr>
            </a:p>
          </p:txBody>
        </p:sp>
        <p:sp>
          <p:nvSpPr>
            <p:cNvPr id="24" name="Freeform 27"/>
            <p:cNvSpPr>
              <a:spLocks noEditPoints="1"/>
            </p:cNvSpPr>
            <p:nvPr/>
          </p:nvSpPr>
          <p:spPr bwMode="auto">
            <a:xfrm>
              <a:off x="2630808" y="2917649"/>
              <a:ext cx="485770" cy="357937"/>
            </a:xfrm>
            <a:custGeom>
              <a:avLst/>
              <a:gdLst>
                <a:gd name="T0" fmla="*/ 87 w 87"/>
                <a:gd name="T1" fmla="*/ 50 h 59"/>
                <a:gd name="T2" fmla="*/ 87 w 87"/>
                <a:gd name="T3" fmla="*/ 54 h 59"/>
                <a:gd name="T4" fmla="*/ 80 w 87"/>
                <a:gd name="T5" fmla="*/ 59 h 59"/>
                <a:gd name="T6" fmla="*/ 7 w 87"/>
                <a:gd name="T7" fmla="*/ 59 h 59"/>
                <a:gd name="T8" fmla="*/ 0 w 87"/>
                <a:gd name="T9" fmla="*/ 54 h 59"/>
                <a:gd name="T10" fmla="*/ 0 w 87"/>
                <a:gd name="T11" fmla="*/ 50 h 59"/>
                <a:gd name="T12" fmla="*/ 7 w 87"/>
                <a:gd name="T13" fmla="*/ 50 h 59"/>
                <a:gd name="T14" fmla="*/ 80 w 87"/>
                <a:gd name="T15" fmla="*/ 50 h 59"/>
                <a:gd name="T16" fmla="*/ 87 w 87"/>
                <a:gd name="T17" fmla="*/ 50 h 59"/>
                <a:gd name="T18" fmla="*/ 11 w 87"/>
                <a:gd name="T19" fmla="*/ 40 h 59"/>
                <a:gd name="T20" fmla="*/ 11 w 87"/>
                <a:gd name="T21" fmla="*/ 8 h 59"/>
                <a:gd name="T22" fmla="*/ 19 w 87"/>
                <a:gd name="T23" fmla="*/ 0 h 59"/>
                <a:gd name="T24" fmla="*/ 68 w 87"/>
                <a:gd name="T25" fmla="*/ 0 h 59"/>
                <a:gd name="T26" fmla="*/ 76 w 87"/>
                <a:gd name="T27" fmla="*/ 8 h 59"/>
                <a:gd name="T28" fmla="*/ 76 w 87"/>
                <a:gd name="T29" fmla="*/ 40 h 59"/>
                <a:gd name="T30" fmla="*/ 68 w 87"/>
                <a:gd name="T31" fmla="*/ 47 h 59"/>
                <a:gd name="T32" fmla="*/ 19 w 87"/>
                <a:gd name="T33" fmla="*/ 47 h 59"/>
                <a:gd name="T34" fmla="*/ 11 w 87"/>
                <a:gd name="T35" fmla="*/ 40 h 59"/>
                <a:gd name="T36" fmla="*/ 17 w 87"/>
                <a:gd name="T37" fmla="*/ 40 h 59"/>
                <a:gd name="T38" fmla="*/ 19 w 87"/>
                <a:gd name="T39" fmla="*/ 41 h 59"/>
                <a:gd name="T40" fmla="*/ 68 w 87"/>
                <a:gd name="T41" fmla="*/ 41 h 59"/>
                <a:gd name="T42" fmla="*/ 70 w 87"/>
                <a:gd name="T43" fmla="*/ 40 h 59"/>
                <a:gd name="T44" fmla="*/ 70 w 87"/>
                <a:gd name="T45" fmla="*/ 8 h 59"/>
                <a:gd name="T46" fmla="*/ 68 w 87"/>
                <a:gd name="T47" fmla="*/ 6 h 59"/>
                <a:gd name="T48" fmla="*/ 19 w 87"/>
                <a:gd name="T49" fmla="*/ 6 h 59"/>
                <a:gd name="T50" fmla="*/ 17 w 87"/>
                <a:gd name="T51" fmla="*/ 8 h 59"/>
                <a:gd name="T52" fmla="*/ 17 w 87"/>
                <a:gd name="T53" fmla="*/ 40 h 59"/>
                <a:gd name="T54" fmla="*/ 48 w 87"/>
                <a:gd name="T55" fmla="*/ 54 h 59"/>
                <a:gd name="T56" fmla="*/ 47 w 87"/>
                <a:gd name="T57" fmla="*/ 53 h 59"/>
                <a:gd name="T58" fmla="*/ 40 w 87"/>
                <a:gd name="T59" fmla="*/ 53 h 59"/>
                <a:gd name="T60" fmla="*/ 39 w 87"/>
                <a:gd name="T61" fmla="*/ 54 h 59"/>
                <a:gd name="T62" fmla="*/ 40 w 87"/>
                <a:gd name="T63" fmla="*/ 54 h 59"/>
                <a:gd name="T64" fmla="*/ 47 w 87"/>
                <a:gd name="T65" fmla="*/ 54 h 59"/>
                <a:gd name="T66" fmla="*/ 48 w 87"/>
                <a:gd name="T67" fmla="*/ 5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" h="59">
                  <a:moveTo>
                    <a:pt x="87" y="50"/>
                  </a:moveTo>
                  <a:cubicBezTo>
                    <a:pt x="87" y="54"/>
                    <a:pt x="87" y="54"/>
                    <a:pt x="87" y="54"/>
                  </a:cubicBezTo>
                  <a:cubicBezTo>
                    <a:pt x="87" y="57"/>
                    <a:pt x="84" y="59"/>
                    <a:pt x="80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3" y="59"/>
                    <a:pt x="0" y="57"/>
                    <a:pt x="0" y="5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80" y="50"/>
                    <a:pt x="80" y="50"/>
                    <a:pt x="80" y="50"/>
                  </a:cubicBezTo>
                  <a:lnTo>
                    <a:pt x="87" y="50"/>
                  </a:lnTo>
                  <a:close/>
                  <a:moveTo>
                    <a:pt x="11" y="40"/>
                  </a:moveTo>
                  <a:cubicBezTo>
                    <a:pt x="11" y="8"/>
                    <a:pt x="11" y="8"/>
                    <a:pt x="11" y="8"/>
                  </a:cubicBezTo>
                  <a:cubicBezTo>
                    <a:pt x="11" y="4"/>
                    <a:pt x="15" y="0"/>
                    <a:pt x="19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40"/>
                    <a:pt x="76" y="40"/>
                    <a:pt x="76" y="40"/>
                  </a:cubicBezTo>
                  <a:cubicBezTo>
                    <a:pt x="76" y="44"/>
                    <a:pt x="72" y="47"/>
                    <a:pt x="68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5" y="47"/>
                    <a:pt x="11" y="44"/>
                    <a:pt x="11" y="40"/>
                  </a:cubicBezTo>
                  <a:close/>
                  <a:moveTo>
                    <a:pt x="17" y="40"/>
                  </a:moveTo>
                  <a:cubicBezTo>
                    <a:pt x="17" y="41"/>
                    <a:pt x="18" y="41"/>
                    <a:pt x="19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9" y="41"/>
                    <a:pt x="70" y="41"/>
                    <a:pt x="70" y="40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70" y="7"/>
                    <a:pt x="69" y="6"/>
                    <a:pt x="6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8" y="6"/>
                    <a:pt x="17" y="7"/>
                    <a:pt x="17" y="8"/>
                  </a:cubicBezTo>
                  <a:lnTo>
                    <a:pt x="17" y="40"/>
                  </a:lnTo>
                  <a:close/>
                  <a:moveTo>
                    <a:pt x="48" y="54"/>
                  </a:moveTo>
                  <a:cubicBezTo>
                    <a:pt x="48" y="53"/>
                    <a:pt x="48" y="53"/>
                    <a:pt x="47" y="53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39" y="53"/>
                    <a:pt x="39" y="53"/>
                    <a:pt x="39" y="54"/>
                  </a:cubicBezTo>
                  <a:cubicBezTo>
                    <a:pt x="39" y="54"/>
                    <a:pt x="39" y="54"/>
                    <a:pt x="40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8" y="54"/>
                    <a:pt x="48" y="54"/>
                    <a:pt x="48" y="54"/>
                  </a:cubicBezTo>
                  <a:close/>
                </a:path>
              </a:pathLst>
            </a:custGeom>
            <a:noFill/>
            <a:ln>
              <a:solidFill>
                <a:schemeClr val="bg1">
                  <a:alpha val="70000"/>
                </a:schemeClr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982651" y="3545575"/>
            <a:ext cx="8168640" cy="955031"/>
            <a:chOff x="1889760" y="2619103"/>
            <a:chExt cx="8168640" cy="955030"/>
          </a:xfrm>
        </p:grpSpPr>
        <p:sp>
          <p:nvSpPr>
            <p:cNvPr id="10" name="圆角矩形 9"/>
            <p:cNvSpPr/>
            <p:nvPr/>
          </p:nvSpPr>
          <p:spPr>
            <a:xfrm>
              <a:off x="1889760" y="2619103"/>
              <a:ext cx="8168640" cy="955030"/>
            </a:xfrm>
            <a:prstGeom prst="roundRect">
              <a:avLst>
                <a:gd name="adj" fmla="val 6667"/>
              </a:avLst>
            </a:prstGeom>
            <a:noFill/>
            <a:ln>
              <a:solidFill>
                <a:schemeClr val="bg1">
                  <a:alpha val="3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圆角矩形 10"/>
            <p:cNvSpPr/>
            <p:nvPr/>
          </p:nvSpPr>
          <p:spPr>
            <a:xfrm>
              <a:off x="1889760" y="2629253"/>
              <a:ext cx="8168640" cy="944880"/>
            </a:xfrm>
            <a:prstGeom prst="roundRect">
              <a:avLst>
                <a:gd name="adj" fmla="val 5054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894947" y="2835007"/>
              <a:ext cx="423291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ym typeface="Calibri" panose="020F05020202040A0204" pitchFamily="34" charset="0"/>
                </a:rPr>
                <a:t>图书馆各类专业服务延伸</a:t>
              </a:r>
              <a:endParaRPr lang="en-US" altLang="zh-CN" dirty="0">
                <a:sym typeface="Calibri" panose="020F05020202040A0204" pitchFamily="34" charset="0"/>
              </a:endParaRPr>
            </a:p>
          </p:txBody>
        </p:sp>
        <p:sp>
          <p:nvSpPr>
            <p:cNvPr id="13" name="Freeform 27"/>
            <p:cNvSpPr>
              <a:spLocks noEditPoints="1"/>
            </p:cNvSpPr>
            <p:nvPr/>
          </p:nvSpPr>
          <p:spPr bwMode="auto">
            <a:xfrm>
              <a:off x="2630808" y="2917649"/>
              <a:ext cx="485770" cy="357937"/>
            </a:xfrm>
            <a:custGeom>
              <a:avLst/>
              <a:gdLst>
                <a:gd name="T0" fmla="*/ 87 w 87"/>
                <a:gd name="T1" fmla="*/ 50 h 59"/>
                <a:gd name="T2" fmla="*/ 87 w 87"/>
                <a:gd name="T3" fmla="*/ 54 h 59"/>
                <a:gd name="T4" fmla="*/ 80 w 87"/>
                <a:gd name="T5" fmla="*/ 59 h 59"/>
                <a:gd name="T6" fmla="*/ 7 w 87"/>
                <a:gd name="T7" fmla="*/ 59 h 59"/>
                <a:gd name="T8" fmla="*/ 0 w 87"/>
                <a:gd name="T9" fmla="*/ 54 h 59"/>
                <a:gd name="T10" fmla="*/ 0 w 87"/>
                <a:gd name="T11" fmla="*/ 50 h 59"/>
                <a:gd name="T12" fmla="*/ 7 w 87"/>
                <a:gd name="T13" fmla="*/ 50 h 59"/>
                <a:gd name="T14" fmla="*/ 80 w 87"/>
                <a:gd name="T15" fmla="*/ 50 h 59"/>
                <a:gd name="T16" fmla="*/ 87 w 87"/>
                <a:gd name="T17" fmla="*/ 50 h 59"/>
                <a:gd name="T18" fmla="*/ 11 w 87"/>
                <a:gd name="T19" fmla="*/ 40 h 59"/>
                <a:gd name="T20" fmla="*/ 11 w 87"/>
                <a:gd name="T21" fmla="*/ 8 h 59"/>
                <a:gd name="T22" fmla="*/ 19 w 87"/>
                <a:gd name="T23" fmla="*/ 0 h 59"/>
                <a:gd name="T24" fmla="*/ 68 w 87"/>
                <a:gd name="T25" fmla="*/ 0 h 59"/>
                <a:gd name="T26" fmla="*/ 76 w 87"/>
                <a:gd name="T27" fmla="*/ 8 h 59"/>
                <a:gd name="T28" fmla="*/ 76 w 87"/>
                <a:gd name="T29" fmla="*/ 40 h 59"/>
                <a:gd name="T30" fmla="*/ 68 w 87"/>
                <a:gd name="T31" fmla="*/ 47 h 59"/>
                <a:gd name="T32" fmla="*/ 19 w 87"/>
                <a:gd name="T33" fmla="*/ 47 h 59"/>
                <a:gd name="T34" fmla="*/ 11 w 87"/>
                <a:gd name="T35" fmla="*/ 40 h 59"/>
                <a:gd name="T36" fmla="*/ 17 w 87"/>
                <a:gd name="T37" fmla="*/ 40 h 59"/>
                <a:gd name="T38" fmla="*/ 19 w 87"/>
                <a:gd name="T39" fmla="*/ 41 h 59"/>
                <a:gd name="T40" fmla="*/ 68 w 87"/>
                <a:gd name="T41" fmla="*/ 41 h 59"/>
                <a:gd name="T42" fmla="*/ 70 w 87"/>
                <a:gd name="T43" fmla="*/ 40 h 59"/>
                <a:gd name="T44" fmla="*/ 70 w 87"/>
                <a:gd name="T45" fmla="*/ 8 h 59"/>
                <a:gd name="T46" fmla="*/ 68 w 87"/>
                <a:gd name="T47" fmla="*/ 6 h 59"/>
                <a:gd name="T48" fmla="*/ 19 w 87"/>
                <a:gd name="T49" fmla="*/ 6 h 59"/>
                <a:gd name="T50" fmla="*/ 17 w 87"/>
                <a:gd name="T51" fmla="*/ 8 h 59"/>
                <a:gd name="T52" fmla="*/ 17 w 87"/>
                <a:gd name="T53" fmla="*/ 40 h 59"/>
                <a:gd name="T54" fmla="*/ 48 w 87"/>
                <a:gd name="T55" fmla="*/ 54 h 59"/>
                <a:gd name="T56" fmla="*/ 47 w 87"/>
                <a:gd name="T57" fmla="*/ 53 h 59"/>
                <a:gd name="T58" fmla="*/ 40 w 87"/>
                <a:gd name="T59" fmla="*/ 53 h 59"/>
                <a:gd name="T60" fmla="*/ 39 w 87"/>
                <a:gd name="T61" fmla="*/ 54 h 59"/>
                <a:gd name="T62" fmla="*/ 40 w 87"/>
                <a:gd name="T63" fmla="*/ 54 h 59"/>
                <a:gd name="T64" fmla="*/ 47 w 87"/>
                <a:gd name="T65" fmla="*/ 54 h 59"/>
                <a:gd name="T66" fmla="*/ 48 w 87"/>
                <a:gd name="T67" fmla="*/ 5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" h="59">
                  <a:moveTo>
                    <a:pt x="87" y="50"/>
                  </a:moveTo>
                  <a:cubicBezTo>
                    <a:pt x="87" y="54"/>
                    <a:pt x="87" y="54"/>
                    <a:pt x="87" y="54"/>
                  </a:cubicBezTo>
                  <a:cubicBezTo>
                    <a:pt x="87" y="57"/>
                    <a:pt x="84" y="59"/>
                    <a:pt x="80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3" y="59"/>
                    <a:pt x="0" y="57"/>
                    <a:pt x="0" y="5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80" y="50"/>
                    <a:pt x="80" y="50"/>
                    <a:pt x="80" y="50"/>
                  </a:cubicBezTo>
                  <a:lnTo>
                    <a:pt x="87" y="50"/>
                  </a:lnTo>
                  <a:close/>
                  <a:moveTo>
                    <a:pt x="11" y="40"/>
                  </a:moveTo>
                  <a:cubicBezTo>
                    <a:pt x="11" y="8"/>
                    <a:pt x="11" y="8"/>
                    <a:pt x="11" y="8"/>
                  </a:cubicBezTo>
                  <a:cubicBezTo>
                    <a:pt x="11" y="4"/>
                    <a:pt x="15" y="0"/>
                    <a:pt x="19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40"/>
                    <a:pt x="76" y="40"/>
                    <a:pt x="76" y="40"/>
                  </a:cubicBezTo>
                  <a:cubicBezTo>
                    <a:pt x="76" y="44"/>
                    <a:pt x="72" y="47"/>
                    <a:pt x="68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5" y="47"/>
                    <a:pt x="11" y="44"/>
                    <a:pt x="11" y="40"/>
                  </a:cubicBezTo>
                  <a:close/>
                  <a:moveTo>
                    <a:pt x="17" y="40"/>
                  </a:moveTo>
                  <a:cubicBezTo>
                    <a:pt x="17" y="41"/>
                    <a:pt x="18" y="41"/>
                    <a:pt x="19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9" y="41"/>
                    <a:pt x="70" y="41"/>
                    <a:pt x="70" y="40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70" y="7"/>
                    <a:pt x="69" y="6"/>
                    <a:pt x="6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8" y="6"/>
                    <a:pt x="17" y="7"/>
                    <a:pt x="17" y="8"/>
                  </a:cubicBezTo>
                  <a:lnTo>
                    <a:pt x="17" y="40"/>
                  </a:lnTo>
                  <a:close/>
                  <a:moveTo>
                    <a:pt x="48" y="54"/>
                  </a:moveTo>
                  <a:cubicBezTo>
                    <a:pt x="48" y="53"/>
                    <a:pt x="48" y="53"/>
                    <a:pt x="47" y="53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39" y="53"/>
                    <a:pt x="39" y="53"/>
                    <a:pt x="39" y="54"/>
                  </a:cubicBezTo>
                  <a:cubicBezTo>
                    <a:pt x="39" y="54"/>
                    <a:pt x="39" y="54"/>
                    <a:pt x="40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8" y="54"/>
                    <a:pt x="48" y="54"/>
                    <a:pt x="48" y="54"/>
                  </a:cubicBezTo>
                  <a:close/>
                </a:path>
              </a:pathLst>
            </a:custGeom>
            <a:noFill/>
            <a:ln>
              <a:solidFill>
                <a:schemeClr val="bg1">
                  <a:alpha val="70000"/>
                </a:schemeClr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2075596887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/>
          <p:nvPr/>
        </p:nvGrpSpPr>
        <p:grpSpPr>
          <a:xfrm>
            <a:off x="1087323" y="1355547"/>
            <a:ext cx="3825861" cy="3298152"/>
            <a:chOff x="2806943" y="2164591"/>
            <a:chExt cx="2303654" cy="1985906"/>
          </a:xfrm>
        </p:grpSpPr>
        <p:sp>
          <p:nvSpPr>
            <p:cNvPr id="8" name="等腰三角形 7"/>
            <p:cNvSpPr/>
            <p:nvPr/>
          </p:nvSpPr>
          <p:spPr>
            <a:xfrm>
              <a:off x="2806943" y="2164591"/>
              <a:ext cx="2303654" cy="1985906"/>
            </a:xfrm>
            <a:prstGeom prst="triangle">
              <a:avLst/>
            </a:prstGeom>
            <a:noFill/>
            <a:ln>
              <a:solidFill>
                <a:schemeClr val="bg1">
                  <a:alpha val="3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1" name="Freeform 73"/>
            <p:cNvSpPr>
              <a:spLocks noEditPoints="1"/>
            </p:cNvSpPr>
            <p:nvPr/>
          </p:nvSpPr>
          <p:spPr bwMode="auto">
            <a:xfrm>
              <a:off x="3805550" y="2809122"/>
              <a:ext cx="334963" cy="260350"/>
            </a:xfrm>
            <a:custGeom>
              <a:avLst/>
              <a:gdLst>
                <a:gd name="T0" fmla="*/ 69 w 88"/>
                <a:gd name="T1" fmla="*/ 55 h 69"/>
                <a:gd name="T2" fmla="*/ 55 w 88"/>
                <a:gd name="T3" fmla="*/ 69 h 69"/>
                <a:gd name="T4" fmla="*/ 14 w 88"/>
                <a:gd name="T5" fmla="*/ 69 h 69"/>
                <a:gd name="T6" fmla="*/ 0 w 88"/>
                <a:gd name="T7" fmla="*/ 55 h 69"/>
                <a:gd name="T8" fmla="*/ 0 w 88"/>
                <a:gd name="T9" fmla="*/ 14 h 69"/>
                <a:gd name="T10" fmla="*/ 14 w 88"/>
                <a:gd name="T11" fmla="*/ 0 h 69"/>
                <a:gd name="T12" fmla="*/ 55 w 88"/>
                <a:gd name="T13" fmla="*/ 0 h 69"/>
                <a:gd name="T14" fmla="*/ 60 w 88"/>
                <a:gd name="T15" fmla="*/ 1 h 69"/>
                <a:gd name="T16" fmla="*/ 61 w 88"/>
                <a:gd name="T17" fmla="*/ 2 h 69"/>
                <a:gd name="T18" fmla="*/ 61 w 88"/>
                <a:gd name="T19" fmla="*/ 4 h 69"/>
                <a:gd name="T20" fmla="*/ 59 w 88"/>
                <a:gd name="T21" fmla="*/ 6 h 69"/>
                <a:gd name="T22" fmla="*/ 57 w 88"/>
                <a:gd name="T23" fmla="*/ 7 h 69"/>
                <a:gd name="T24" fmla="*/ 55 w 88"/>
                <a:gd name="T25" fmla="*/ 6 h 69"/>
                <a:gd name="T26" fmla="*/ 14 w 88"/>
                <a:gd name="T27" fmla="*/ 6 h 69"/>
                <a:gd name="T28" fmla="*/ 6 w 88"/>
                <a:gd name="T29" fmla="*/ 14 h 69"/>
                <a:gd name="T30" fmla="*/ 6 w 88"/>
                <a:gd name="T31" fmla="*/ 55 h 69"/>
                <a:gd name="T32" fmla="*/ 14 w 88"/>
                <a:gd name="T33" fmla="*/ 63 h 69"/>
                <a:gd name="T34" fmla="*/ 55 w 88"/>
                <a:gd name="T35" fmla="*/ 63 h 69"/>
                <a:gd name="T36" fmla="*/ 63 w 88"/>
                <a:gd name="T37" fmla="*/ 55 h 69"/>
                <a:gd name="T38" fmla="*/ 63 w 88"/>
                <a:gd name="T39" fmla="*/ 49 h 69"/>
                <a:gd name="T40" fmla="*/ 63 w 88"/>
                <a:gd name="T41" fmla="*/ 48 h 69"/>
                <a:gd name="T42" fmla="*/ 66 w 88"/>
                <a:gd name="T43" fmla="*/ 45 h 69"/>
                <a:gd name="T44" fmla="*/ 68 w 88"/>
                <a:gd name="T45" fmla="*/ 44 h 69"/>
                <a:gd name="T46" fmla="*/ 69 w 88"/>
                <a:gd name="T47" fmla="*/ 46 h 69"/>
                <a:gd name="T48" fmla="*/ 69 w 88"/>
                <a:gd name="T49" fmla="*/ 55 h 69"/>
                <a:gd name="T50" fmla="*/ 78 w 88"/>
                <a:gd name="T51" fmla="*/ 24 h 69"/>
                <a:gd name="T52" fmla="*/ 45 w 88"/>
                <a:gd name="T53" fmla="*/ 57 h 69"/>
                <a:gd name="T54" fmla="*/ 31 w 88"/>
                <a:gd name="T55" fmla="*/ 57 h 69"/>
                <a:gd name="T56" fmla="*/ 31 w 88"/>
                <a:gd name="T57" fmla="*/ 42 h 69"/>
                <a:gd name="T58" fmla="*/ 64 w 88"/>
                <a:gd name="T59" fmla="*/ 10 h 69"/>
                <a:gd name="T60" fmla="*/ 78 w 88"/>
                <a:gd name="T61" fmla="*/ 24 h 69"/>
                <a:gd name="T62" fmla="*/ 49 w 88"/>
                <a:gd name="T63" fmla="*/ 46 h 69"/>
                <a:gd name="T64" fmla="*/ 42 w 88"/>
                <a:gd name="T65" fmla="*/ 39 h 69"/>
                <a:gd name="T66" fmla="*/ 36 w 88"/>
                <a:gd name="T67" fmla="*/ 44 h 69"/>
                <a:gd name="T68" fmla="*/ 36 w 88"/>
                <a:gd name="T69" fmla="*/ 47 h 69"/>
                <a:gd name="T70" fmla="*/ 41 w 88"/>
                <a:gd name="T71" fmla="*/ 47 h 69"/>
                <a:gd name="T72" fmla="*/ 41 w 88"/>
                <a:gd name="T73" fmla="*/ 52 h 69"/>
                <a:gd name="T74" fmla="*/ 43 w 88"/>
                <a:gd name="T75" fmla="*/ 52 h 69"/>
                <a:gd name="T76" fmla="*/ 49 w 88"/>
                <a:gd name="T77" fmla="*/ 46 h 69"/>
                <a:gd name="T78" fmla="*/ 63 w 88"/>
                <a:gd name="T79" fmla="*/ 17 h 69"/>
                <a:gd name="T80" fmla="*/ 46 w 88"/>
                <a:gd name="T81" fmla="*/ 34 h 69"/>
                <a:gd name="T82" fmla="*/ 46 w 88"/>
                <a:gd name="T83" fmla="*/ 35 h 69"/>
                <a:gd name="T84" fmla="*/ 48 w 88"/>
                <a:gd name="T85" fmla="*/ 35 h 69"/>
                <a:gd name="T86" fmla="*/ 65 w 88"/>
                <a:gd name="T87" fmla="*/ 18 h 69"/>
                <a:gd name="T88" fmla="*/ 65 w 88"/>
                <a:gd name="T89" fmla="*/ 17 h 69"/>
                <a:gd name="T90" fmla="*/ 63 w 88"/>
                <a:gd name="T91" fmla="*/ 17 h 69"/>
                <a:gd name="T92" fmla="*/ 81 w 88"/>
                <a:gd name="T93" fmla="*/ 20 h 69"/>
                <a:gd name="T94" fmla="*/ 67 w 88"/>
                <a:gd name="T95" fmla="*/ 6 h 69"/>
                <a:gd name="T96" fmla="*/ 72 w 88"/>
                <a:gd name="T97" fmla="*/ 2 h 69"/>
                <a:gd name="T98" fmla="*/ 78 w 88"/>
                <a:gd name="T99" fmla="*/ 2 h 69"/>
                <a:gd name="T100" fmla="*/ 86 w 88"/>
                <a:gd name="T101" fmla="*/ 9 h 69"/>
                <a:gd name="T102" fmla="*/ 86 w 88"/>
                <a:gd name="T103" fmla="*/ 16 h 69"/>
                <a:gd name="T104" fmla="*/ 81 w 88"/>
                <a:gd name="T105" fmla="*/ 2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8" h="69">
                  <a:moveTo>
                    <a:pt x="69" y="55"/>
                  </a:moveTo>
                  <a:cubicBezTo>
                    <a:pt x="69" y="63"/>
                    <a:pt x="63" y="69"/>
                    <a:pt x="55" y="69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6" y="69"/>
                    <a:pt x="0" y="63"/>
                    <a:pt x="0" y="55"/>
                  </a:cubicBezTo>
                  <a:cubicBezTo>
                    <a:pt x="0" y="14"/>
                    <a:pt x="0" y="14"/>
                    <a:pt x="0" y="14"/>
                  </a:cubicBezTo>
                  <a:cubicBezTo>
                    <a:pt x="0" y="6"/>
                    <a:pt x="6" y="0"/>
                    <a:pt x="14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0"/>
                    <a:pt x="59" y="0"/>
                    <a:pt x="60" y="1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1" y="3"/>
                    <a:pt x="61" y="3"/>
                    <a:pt x="61" y="4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8" y="7"/>
                    <a:pt x="57" y="7"/>
                    <a:pt x="57" y="7"/>
                  </a:cubicBezTo>
                  <a:cubicBezTo>
                    <a:pt x="56" y="6"/>
                    <a:pt x="55" y="6"/>
                    <a:pt x="55" y="6"/>
                  </a:cubicBezTo>
                  <a:cubicBezTo>
                    <a:pt x="14" y="6"/>
                    <a:pt x="14" y="6"/>
                    <a:pt x="14" y="6"/>
                  </a:cubicBezTo>
                  <a:cubicBezTo>
                    <a:pt x="10" y="6"/>
                    <a:pt x="6" y="10"/>
                    <a:pt x="6" y="14"/>
                  </a:cubicBezTo>
                  <a:cubicBezTo>
                    <a:pt x="6" y="55"/>
                    <a:pt x="6" y="55"/>
                    <a:pt x="6" y="55"/>
                  </a:cubicBezTo>
                  <a:cubicBezTo>
                    <a:pt x="6" y="59"/>
                    <a:pt x="10" y="63"/>
                    <a:pt x="14" y="63"/>
                  </a:cubicBezTo>
                  <a:cubicBezTo>
                    <a:pt x="55" y="63"/>
                    <a:pt x="55" y="63"/>
                    <a:pt x="55" y="63"/>
                  </a:cubicBezTo>
                  <a:cubicBezTo>
                    <a:pt x="59" y="63"/>
                    <a:pt x="63" y="59"/>
                    <a:pt x="63" y="55"/>
                  </a:cubicBezTo>
                  <a:cubicBezTo>
                    <a:pt x="63" y="49"/>
                    <a:pt x="63" y="49"/>
                    <a:pt x="63" y="49"/>
                  </a:cubicBezTo>
                  <a:cubicBezTo>
                    <a:pt x="63" y="48"/>
                    <a:pt x="63" y="48"/>
                    <a:pt x="63" y="48"/>
                  </a:cubicBezTo>
                  <a:cubicBezTo>
                    <a:pt x="66" y="45"/>
                    <a:pt x="66" y="45"/>
                    <a:pt x="66" y="45"/>
                  </a:cubicBezTo>
                  <a:cubicBezTo>
                    <a:pt x="67" y="44"/>
                    <a:pt x="67" y="44"/>
                    <a:pt x="68" y="44"/>
                  </a:cubicBezTo>
                  <a:cubicBezTo>
                    <a:pt x="68" y="44"/>
                    <a:pt x="69" y="45"/>
                    <a:pt x="69" y="46"/>
                  </a:cubicBezTo>
                  <a:lnTo>
                    <a:pt x="69" y="55"/>
                  </a:lnTo>
                  <a:close/>
                  <a:moveTo>
                    <a:pt x="78" y="24"/>
                  </a:moveTo>
                  <a:cubicBezTo>
                    <a:pt x="45" y="57"/>
                    <a:pt x="45" y="57"/>
                    <a:pt x="45" y="57"/>
                  </a:cubicBezTo>
                  <a:cubicBezTo>
                    <a:pt x="31" y="57"/>
                    <a:pt x="31" y="57"/>
                    <a:pt x="31" y="57"/>
                  </a:cubicBezTo>
                  <a:cubicBezTo>
                    <a:pt x="31" y="42"/>
                    <a:pt x="31" y="42"/>
                    <a:pt x="31" y="42"/>
                  </a:cubicBezTo>
                  <a:cubicBezTo>
                    <a:pt x="64" y="10"/>
                    <a:pt x="64" y="10"/>
                    <a:pt x="64" y="10"/>
                  </a:cubicBezTo>
                  <a:lnTo>
                    <a:pt x="78" y="24"/>
                  </a:lnTo>
                  <a:close/>
                  <a:moveTo>
                    <a:pt x="49" y="46"/>
                  </a:moveTo>
                  <a:cubicBezTo>
                    <a:pt x="42" y="39"/>
                    <a:pt x="42" y="39"/>
                    <a:pt x="42" y="39"/>
                  </a:cubicBezTo>
                  <a:cubicBezTo>
                    <a:pt x="36" y="44"/>
                    <a:pt x="36" y="44"/>
                    <a:pt x="36" y="44"/>
                  </a:cubicBezTo>
                  <a:cubicBezTo>
                    <a:pt x="36" y="47"/>
                    <a:pt x="36" y="47"/>
                    <a:pt x="36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52"/>
                    <a:pt x="41" y="52"/>
                    <a:pt x="41" y="52"/>
                  </a:cubicBezTo>
                  <a:cubicBezTo>
                    <a:pt x="43" y="52"/>
                    <a:pt x="43" y="52"/>
                    <a:pt x="43" y="52"/>
                  </a:cubicBezTo>
                  <a:lnTo>
                    <a:pt x="49" y="46"/>
                  </a:lnTo>
                  <a:close/>
                  <a:moveTo>
                    <a:pt x="63" y="17"/>
                  </a:moveTo>
                  <a:cubicBezTo>
                    <a:pt x="46" y="34"/>
                    <a:pt x="46" y="34"/>
                    <a:pt x="46" y="34"/>
                  </a:cubicBezTo>
                  <a:cubicBezTo>
                    <a:pt x="46" y="34"/>
                    <a:pt x="46" y="35"/>
                    <a:pt x="46" y="35"/>
                  </a:cubicBezTo>
                  <a:cubicBezTo>
                    <a:pt x="47" y="36"/>
                    <a:pt x="47" y="36"/>
                    <a:pt x="48" y="35"/>
                  </a:cubicBezTo>
                  <a:cubicBezTo>
                    <a:pt x="65" y="18"/>
                    <a:pt x="65" y="18"/>
                    <a:pt x="65" y="18"/>
                  </a:cubicBezTo>
                  <a:cubicBezTo>
                    <a:pt x="65" y="18"/>
                    <a:pt x="65" y="17"/>
                    <a:pt x="65" y="17"/>
                  </a:cubicBezTo>
                  <a:cubicBezTo>
                    <a:pt x="64" y="16"/>
                    <a:pt x="64" y="16"/>
                    <a:pt x="63" y="17"/>
                  </a:cubicBezTo>
                  <a:close/>
                  <a:moveTo>
                    <a:pt x="81" y="20"/>
                  </a:moveTo>
                  <a:cubicBezTo>
                    <a:pt x="67" y="6"/>
                    <a:pt x="67" y="6"/>
                    <a:pt x="67" y="6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74" y="0"/>
                    <a:pt x="77" y="0"/>
                    <a:pt x="78" y="2"/>
                  </a:cubicBezTo>
                  <a:cubicBezTo>
                    <a:pt x="86" y="9"/>
                    <a:pt x="86" y="9"/>
                    <a:pt x="86" y="9"/>
                  </a:cubicBezTo>
                  <a:cubicBezTo>
                    <a:pt x="88" y="11"/>
                    <a:pt x="88" y="14"/>
                    <a:pt x="86" y="16"/>
                  </a:cubicBezTo>
                  <a:lnTo>
                    <a:pt x="81" y="20"/>
                  </a:lnTo>
                  <a:close/>
                </a:path>
              </a:pathLst>
            </a:custGeom>
            <a:solidFill>
              <a:srgbClr val="FFFFFF">
                <a:alpha val="35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055886" y="3486043"/>
              <a:ext cx="1920240" cy="5188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8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精准</a:t>
              </a: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7209550" y="1347200"/>
            <a:ext cx="3825863" cy="3298152"/>
            <a:chOff x="7209548" y="1347200"/>
            <a:chExt cx="3825862" cy="3298152"/>
          </a:xfrm>
        </p:grpSpPr>
        <p:sp>
          <p:nvSpPr>
            <p:cNvPr id="15" name="文本框 14"/>
            <p:cNvSpPr txBox="1"/>
            <p:nvPr/>
          </p:nvSpPr>
          <p:spPr>
            <a:xfrm>
              <a:off x="7612181" y="3535113"/>
              <a:ext cx="3189095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全面</a:t>
              </a:r>
            </a:p>
          </p:txBody>
        </p:sp>
        <p:sp>
          <p:nvSpPr>
            <p:cNvPr id="9" name="等腰三角形 8"/>
            <p:cNvSpPr/>
            <p:nvPr/>
          </p:nvSpPr>
          <p:spPr>
            <a:xfrm>
              <a:off x="7209548" y="1347200"/>
              <a:ext cx="3825862" cy="3298152"/>
            </a:xfrm>
            <a:prstGeom prst="triangle">
              <a:avLst/>
            </a:prstGeom>
            <a:noFill/>
            <a:ln>
              <a:solidFill>
                <a:schemeClr val="bg1">
                  <a:alpha val="50000"/>
                </a:schemeClr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8841324" y="2164891"/>
              <a:ext cx="524135" cy="529935"/>
              <a:chOff x="9353233" y="3586162"/>
              <a:chExt cx="315596" cy="319088"/>
            </a:xfrm>
            <a:solidFill>
              <a:srgbClr val="FFFFFF">
                <a:alpha val="35000"/>
              </a:srgbClr>
            </a:solidFill>
          </p:grpSpPr>
          <p:sp>
            <p:nvSpPr>
              <p:cNvPr id="17" name="Freeform 57"/>
              <p:cNvSpPr>
                <a:spLocks/>
              </p:cNvSpPr>
              <p:nvPr/>
            </p:nvSpPr>
            <p:spPr bwMode="auto">
              <a:xfrm>
                <a:off x="9364029" y="3586162"/>
                <a:ext cx="136525" cy="173038"/>
              </a:xfrm>
              <a:custGeom>
                <a:avLst/>
                <a:gdLst>
                  <a:gd name="T0" fmla="*/ 36 w 36"/>
                  <a:gd name="T1" fmla="*/ 40 h 46"/>
                  <a:gd name="T2" fmla="*/ 17 w 36"/>
                  <a:gd name="T3" fmla="*/ 0 h 46"/>
                  <a:gd name="T4" fmla="*/ 5 w 36"/>
                  <a:gd name="T5" fmla="*/ 0 h 46"/>
                  <a:gd name="T6" fmla="*/ 36 w 36"/>
                  <a:gd name="T7" fmla="*/ 46 h 46"/>
                  <a:gd name="T8" fmla="*/ 36 w 36"/>
                  <a:gd name="T9" fmla="*/ 4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46">
                    <a:moveTo>
                      <a:pt x="36" y="40"/>
                    </a:moveTo>
                    <a:cubicBezTo>
                      <a:pt x="36" y="40"/>
                      <a:pt x="10" y="27"/>
                      <a:pt x="17" y="0"/>
                    </a:cubicBezTo>
                    <a:cubicBezTo>
                      <a:pt x="5" y="0"/>
                      <a:pt x="5" y="0"/>
                      <a:pt x="5" y="0"/>
                    </a:cubicBezTo>
                    <a:cubicBezTo>
                      <a:pt x="5" y="0"/>
                      <a:pt x="0" y="32"/>
                      <a:pt x="36" y="46"/>
                    </a:cubicBezTo>
                    <a:cubicBezTo>
                      <a:pt x="36" y="40"/>
                      <a:pt x="36" y="40"/>
                      <a:pt x="36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8" name="Freeform 58"/>
              <p:cNvSpPr>
                <a:spLocks/>
              </p:cNvSpPr>
              <p:nvPr/>
            </p:nvSpPr>
            <p:spPr bwMode="auto">
              <a:xfrm>
                <a:off x="9532303" y="3586162"/>
                <a:ext cx="136525" cy="173038"/>
              </a:xfrm>
              <a:custGeom>
                <a:avLst/>
                <a:gdLst>
                  <a:gd name="T0" fmla="*/ 0 w 36"/>
                  <a:gd name="T1" fmla="*/ 40 h 46"/>
                  <a:gd name="T2" fmla="*/ 18 w 36"/>
                  <a:gd name="T3" fmla="*/ 0 h 46"/>
                  <a:gd name="T4" fmla="*/ 30 w 36"/>
                  <a:gd name="T5" fmla="*/ 0 h 46"/>
                  <a:gd name="T6" fmla="*/ 0 w 36"/>
                  <a:gd name="T7" fmla="*/ 46 h 46"/>
                  <a:gd name="T8" fmla="*/ 0 w 36"/>
                  <a:gd name="T9" fmla="*/ 4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46">
                    <a:moveTo>
                      <a:pt x="0" y="40"/>
                    </a:moveTo>
                    <a:cubicBezTo>
                      <a:pt x="0" y="40"/>
                      <a:pt x="24" y="27"/>
                      <a:pt x="18" y="0"/>
                    </a:cubicBezTo>
                    <a:cubicBezTo>
                      <a:pt x="29" y="0"/>
                      <a:pt x="30" y="0"/>
                      <a:pt x="30" y="0"/>
                    </a:cubicBezTo>
                    <a:cubicBezTo>
                      <a:pt x="30" y="0"/>
                      <a:pt x="36" y="32"/>
                      <a:pt x="0" y="46"/>
                    </a:cubicBezTo>
                    <a:cubicBezTo>
                      <a:pt x="0" y="40"/>
                      <a:pt x="0" y="40"/>
                      <a:pt x="0" y="4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19" name="Freeform 59"/>
              <p:cNvSpPr>
                <a:spLocks/>
              </p:cNvSpPr>
              <p:nvPr/>
            </p:nvSpPr>
            <p:spPr bwMode="auto">
              <a:xfrm>
                <a:off x="9383079" y="3586162"/>
                <a:ext cx="261938" cy="44450"/>
              </a:xfrm>
              <a:custGeom>
                <a:avLst/>
                <a:gdLst>
                  <a:gd name="T0" fmla="*/ 139 w 165"/>
                  <a:gd name="T1" fmla="*/ 28 h 28"/>
                  <a:gd name="T2" fmla="*/ 82 w 165"/>
                  <a:gd name="T3" fmla="*/ 28 h 28"/>
                  <a:gd name="T4" fmla="*/ 26 w 165"/>
                  <a:gd name="T5" fmla="*/ 28 h 28"/>
                  <a:gd name="T6" fmla="*/ 0 w 165"/>
                  <a:gd name="T7" fmla="*/ 0 h 28"/>
                  <a:gd name="T8" fmla="*/ 165 w 165"/>
                  <a:gd name="T9" fmla="*/ 0 h 28"/>
                  <a:gd name="T10" fmla="*/ 139 w 165"/>
                  <a:gd name="T11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5" h="28">
                    <a:moveTo>
                      <a:pt x="139" y="28"/>
                    </a:moveTo>
                    <a:lnTo>
                      <a:pt x="82" y="28"/>
                    </a:lnTo>
                    <a:lnTo>
                      <a:pt x="26" y="28"/>
                    </a:lnTo>
                    <a:lnTo>
                      <a:pt x="0" y="0"/>
                    </a:lnTo>
                    <a:lnTo>
                      <a:pt x="165" y="0"/>
                    </a:lnTo>
                    <a:lnTo>
                      <a:pt x="139" y="28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0" name="Freeform 60"/>
              <p:cNvSpPr>
                <a:spLocks/>
              </p:cNvSpPr>
              <p:nvPr/>
            </p:nvSpPr>
            <p:spPr bwMode="auto">
              <a:xfrm>
                <a:off x="9353233" y="3736975"/>
                <a:ext cx="168275" cy="149226"/>
              </a:xfrm>
              <a:custGeom>
                <a:avLst/>
                <a:gdLst>
                  <a:gd name="T0" fmla="*/ 36 w 36"/>
                  <a:gd name="T1" fmla="*/ 6 h 45"/>
                  <a:gd name="T2" fmla="*/ 17 w 36"/>
                  <a:gd name="T3" fmla="*/ 45 h 45"/>
                  <a:gd name="T4" fmla="*/ 5 w 36"/>
                  <a:gd name="T5" fmla="*/ 45 h 45"/>
                  <a:gd name="T6" fmla="*/ 36 w 36"/>
                  <a:gd name="T7" fmla="*/ 0 h 45"/>
                  <a:gd name="T8" fmla="*/ 36 w 36"/>
                  <a:gd name="T9" fmla="*/ 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45">
                    <a:moveTo>
                      <a:pt x="36" y="6"/>
                    </a:moveTo>
                    <a:cubicBezTo>
                      <a:pt x="36" y="6"/>
                      <a:pt x="10" y="18"/>
                      <a:pt x="17" y="45"/>
                    </a:cubicBezTo>
                    <a:cubicBezTo>
                      <a:pt x="5" y="45"/>
                      <a:pt x="5" y="45"/>
                      <a:pt x="5" y="45"/>
                    </a:cubicBezTo>
                    <a:cubicBezTo>
                      <a:pt x="5" y="45"/>
                      <a:pt x="0" y="14"/>
                      <a:pt x="36" y="0"/>
                    </a:cubicBezTo>
                    <a:cubicBezTo>
                      <a:pt x="36" y="6"/>
                      <a:pt x="36" y="6"/>
                      <a:pt x="36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1" name="Freeform 61"/>
              <p:cNvSpPr>
                <a:spLocks/>
              </p:cNvSpPr>
              <p:nvPr/>
            </p:nvSpPr>
            <p:spPr bwMode="auto">
              <a:xfrm>
                <a:off x="9532304" y="3736975"/>
                <a:ext cx="136525" cy="168275"/>
              </a:xfrm>
              <a:custGeom>
                <a:avLst/>
                <a:gdLst>
                  <a:gd name="T0" fmla="*/ 0 w 36"/>
                  <a:gd name="T1" fmla="*/ 6 h 45"/>
                  <a:gd name="T2" fmla="*/ 18 w 36"/>
                  <a:gd name="T3" fmla="*/ 45 h 45"/>
                  <a:gd name="T4" fmla="*/ 30 w 36"/>
                  <a:gd name="T5" fmla="*/ 45 h 45"/>
                  <a:gd name="T6" fmla="*/ 0 w 36"/>
                  <a:gd name="T7" fmla="*/ 0 h 45"/>
                  <a:gd name="T8" fmla="*/ 0 w 36"/>
                  <a:gd name="T9" fmla="*/ 6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6" h="45">
                    <a:moveTo>
                      <a:pt x="0" y="6"/>
                    </a:moveTo>
                    <a:cubicBezTo>
                      <a:pt x="0" y="6"/>
                      <a:pt x="24" y="18"/>
                      <a:pt x="18" y="45"/>
                    </a:cubicBezTo>
                    <a:cubicBezTo>
                      <a:pt x="29" y="45"/>
                      <a:pt x="30" y="45"/>
                      <a:pt x="30" y="45"/>
                    </a:cubicBezTo>
                    <a:cubicBezTo>
                      <a:pt x="30" y="45"/>
                      <a:pt x="36" y="14"/>
                      <a:pt x="0" y="0"/>
                    </a:cubicBezTo>
                    <a:cubicBezTo>
                      <a:pt x="0" y="6"/>
                      <a:pt x="0" y="6"/>
                      <a:pt x="0" y="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  <p:sp>
            <p:nvSpPr>
              <p:cNvPr id="22" name="Freeform 62"/>
              <p:cNvSpPr>
                <a:spLocks/>
              </p:cNvSpPr>
              <p:nvPr/>
            </p:nvSpPr>
            <p:spPr bwMode="auto">
              <a:xfrm>
                <a:off x="9383079" y="3863975"/>
                <a:ext cx="261938" cy="41275"/>
              </a:xfrm>
              <a:custGeom>
                <a:avLst/>
                <a:gdLst>
                  <a:gd name="T0" fmla="*/ 139 w 165"/>
                  <a:gd name="T1" fmla="*/ 0 h 26"/>
                  <a:gd name="T2" fmla="*/ 82 w 165"/>
                  <a:gd name="T3" fmla="*/ 0 h 26"/>
                  <a:gd name="T4" fmla="*/ 26 w 165"/>
                  <a:gd name="T5" fmla="*/ 0 h 26"/>
                  <a:gd name="T6" fmla="*/ 0 w 165"/>
                  <a:gd name="T7" fmla="*/ 26 h 26"/>
                  <a:gd name="T8" fmla="*/ 165 w 165"/>
                  <a:gd name="T9" fmla="*/ 26 h 26"/>
                  <a:gd name="T10" fmla="*/ 139 w 165"/>
                  <a:gd name="T1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5" h="26">
                    <a:moveTo>
                      <a:pt x="139" y="0"/>
                    </a:moveTo>
                    <a:lnTo>
                      <a:pt x="82" y="0"/>
                    </a:lnTo>
                    <a:lnTo>
                      <a:pt x="26" y="0"/>
                    </a:lnTo>
                    <a:lnTo>
                      <a:pt x="0" y="26"/>
                    </a:lnTo>
                    <a:lnTo>
                      <a:pt x="165" y="26"/>
                    </a:lnTo>
                    <a:lnTo>
                      <a:pt x="139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xmlns="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/>
              </a:p>
            </p:txBody>
          </p:sp>
        </p:grpSp>
      </p:grpSp>
      <p:grpSp>
        <p:nvGrpSpPr>
          <p:cNvPr id="4" name="组合 3"/>
          <p:cNvGrpSpPr/>
          <p:nvPr/>
        </p:nvGrpSpPr>
        <p:grpSpPr>
          <a:xfrm>
            <a:off x="4118160" y="1358041"/>
            <a:ext cx="3825861" cy="3298152"/>
            <a:chOff x="4118159" y="1358041"/>
            <a:chExt cx="3825861" cy="3298152"/>
          </a:xfrm>
        </p:grpSpPr>
        <p:sp>
          <p:nvSpPr>
            <p:cNvPr id="10" name="等腰三角形 9"/>
            <p:cNvSpPr/>
            <p:nvPr/>
          </p:nvSpPr>
          <p:spPr>
            <a:xfrm>
              <a:off x="4118159" y="1358041"/>
              <a:ext cx="3825861" cy="3298152"/>
            </a:xfrm>
            <a:prstGeom prst="triangle">
              <a:avLst/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/>
            </a:p>
          </p:txBody>
        </p:sp>
        <p:sp>
          <p:nvSpPr>
            <p:cNvPr id="13" name="Freeform 66"/>
            <p:cNvSpPr>
              <a:spLocks noEditPoints="1"/>
            </p:cNvSpPr>
            <p:nvPr/>
          </p:nvSpPr>
          <p:spPr bwMode="auto">
            <a:xfrm>
              <a:off x="5796045" y="2275644"/>
              <a:ext cx="561573" cy="553662"/>
            </a:xfrm>
            <a:custGeom>
              <a:avLst/>
              <a:gdLst>
                <a:gd name="T0" fmla="*/ 89 w 89"/>
                <a:gd name="T1" fmla="*/ 45 h 89"/>
                <a:gd name="T2" fmla="*/ 45 w 89"/>
                <a:gd name="T3" fmla="*/ 89 h 89"/>
                <a:gd name="T4" fmla="*/ 0 w 89"/>
                <a:gd name="T5" fmla="*/ 45 h 89"/>
                <a:gd name="T6" fmla="*/ 45 w 89"/>
                <a:gd name="T7" fmla="*/ 0 h 89"/>
                <a:gd name="T8" fmla="*/ 89 w 89"/>
                <a:gd name="T9" fmla="*/ 45 h 89"/>
                <a:gd name="T10" fmla="*/ 76 w 89"/>
                <a:gd name="T11" fmla="*/ 45 h 89"/>
                <a:gd name="T12" fmla="*/ 45 w 89"/>
                <a:gd name="T13" fmla="*/ 13 h 89"/>
                <a:gd name="T14" fmla="*/ 13 w 89"/>
                <a:gd name="T15" fmla="*/ 45 h 89"/>
                <a:gd name="T16" fmla="*/ 45 w 89"/>
                <a:gd name="T17" fmla="*/ 76 h 89"/>
                <a:gd name="T18" fmla="*/ 76 w 89"/>
                <a:gd name="T19" fmla="*/ 45 h 89"/>
                <a:gd name="T20" fmla="*/ 63 w 89"/>
                <a:gd name="T21" fmla="*/ 48 h 89"/>
                <a:gd name="T22" fmla="*/ 63 w 89"/>
                <a:gd name="T23" fmla="*/ 54 h 89"/>
                <a:gd name="T24" fmla="*/ 59 w 89"/>
                <a:gd name="T25" fmla="*/ 57 h 89"/>
                <a:gd name="T26" fmla="*/ 35 w 89"/>
                <a:gd name="T27" fmla="*/ 57 h 89"/>
                <a:gd name="T28" fmla="*/ 32 w 89"/>
                <a:gd name="T29" fmla="*/ 54 h 89"/>
                <a:gd name="T30" fmla="*/ 32 w 89"/>
                <a:gd name="T31" fmla="*/ 26 h 89"/>
                <a:gd name="T32" fmla="*/ 35 w 89"/>
                <a:gd name="T33" fmla="*/ 23 h 89"/>
                <a:gd name="T34" fmla="*/ 41 w 89"/>
                <a:gd name="T35" fmla="*/ 23 h 89"/>
                <a:gd name="T36" fmla="*/ 45 w 89"/>
                <a:gd name="T37" fmla="*/ 26 h 89"/>
                <a:gd name="T38" fmla="*/ 45 w 89"/>
                <a:gd name="T39" fmla="*/ 45 h 89"/>
                <a:gd name="T40" fmla="*/ 59 w 89"/>
                <a:gd name="T41" fmla="*/ 45 h 89"/>
                <a:gd name="T42" fmla="*/ 63 w 89"/>
                <a:gd name="T43" fmla="*/ 48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89" h="89">
                  <a:moveTo>
                    <a:pt x="89" y="45"/>
                  </a:moveTo>
                  <a:cubicBezTo>
                    <a:pt x="89" y="69"/>
                    <a:pt x="69" y="89"/>
                    <a:pt x="45" y="89"/>
                  </a:cubicBezTo>
                  <a:cubicBezTo>
                    <a:pt x="20" y="89"/>
                    <a:pt x="0" y="69"/>
                    <a:pt x="0" y="45"/>
                  </a:cubicBezTo>
                  <a:cubicBezTo>
                    <a:pt x="0" y="20"/>
                    <a:pt x="20" y="0"/>
                    <a:pt x="45" y="0"/>
                  </a:cubicBezTo>
                  <a:cubicBezTo>
                    <a:pt x="69" y="0"/>
                    <a:pt x="89" y="20"/>
                    <a:pt x="89" y="45"/>
                  </a:cubicBezTo>
                  <a:close/>
                  <a:moveTo>
                    <a:pt x="76" y="45"/>
                  </a:moveTo>
                  <a:cubicBezTo>
                    <a:pt x="76" y="27"/>
                    <a:pt x="62" y="13"/>
                    <a:pt x="45" y="13"/>
                  </a:cubicBezTo>
                  <a:cubicBezTo>
                    <a:pt x="27" y="13"/>
                    <a:pt x="13" y="27"/>
                    <a:pt x="13" y="45"/>
                  </a:cubicBezTo>
                  <a:cubicBezTo>
                    <a:pt x="13" y="62"/>
                    <a:pt x="27" y="76"/>
                    <a:pt x="45" y="76"/>
                  </a:cubicBezTo>
                  <a:cubicBezTo>
                    <a:pt x="62" y="76"/>
                    <a:pt x="76" y="62"/>
                    <a:pt x="76" y="45"/>
                  </a:cubicBezTo>
                  <a:close/>
                  <a:moveTo>
                    <a:pt x="63" y="48"/>
                  </a:moveTo>
                  <a:cubicBezTo>
                    <a:pt x="63" y="54"/>
                    <a:pt x="63" y="54"/>
                    <a:pt x="63" y="54"/>
                  </a:cubicBezTo>
                  <a:cubicBezTo>
                    <a:pt x="63" y="56"/>
                    <a:pt x="61" y="57"/>
                    <a:pt x="59" y="57"/>
                  </a:cubicBezTo>
                  <a:cubicBezTo>
                    <a:pt x="35" y="57"/>
                    <a:pt x="35" y="57"/>
                    <a:pt x="35" y="57"/>
                  </a:cubicBezTo>
                  <a:cubicBezTo>
                    <a:pt x="33" y="57"/>
                    <a:pt x="32" y="56"/>
                    <a:pt x="32" y="54"/>
                  </a:cubicBezTo>
                  <a:cubicBezTo>
                    <a:pt x="32" y="26"/>
                    <a:pt x="32" y="26"/>
                    <a:pt x="32" y="26"/>
                  </a:cubicBezTo>
                  <a:cubicBezTo>
                    <a:pt x="32" y="24"/>
                    <a:pt x="33" y="23"/>
                    <a:pt x="35" y="23"/>
                  </a:cubicBezTo>
                  <a:cubicBezTo>
                    <a:pt x="41" y="23"/>
                    <a:pt x="41" y="23"/>
                    <a:pt x="41" y="23"/>
                  </a:cubicBezTo>
                  <a:cubicBezTo>
                    <a:pt x="43" y="23"/>
                    <a:pt x="45" y="24"/>
                    <a:pt x="45" y="26"/>
                  </a:cubicBezTo>
                  <a:cubicBezTo>
                    <a:pt x="45" y="45"/>
                    <a:pt x="45" y="45"/>
                    <a:pt x="45" y="45"/>
                  </a:cubicBezTo>
                  <a:cubicBezTo>
                    <a:pt x="59" y="45"/>
                    <a:pt x="59" y="45"/>
                    <a:pt x="59" y="45"/>
                  </a:cubicBezTo>
                  <a:cubicBezTo>
                    <a:pt x="61" y="45"/>
                    <a:pt x="63" y="46"/>
                    <a:pt x="63" y="48"/>
                  </a:cubicBezTo>
                  <a:close/>
                </a:path>
              </a:pathLst>
            </a:custGeom>
            <a:solidFill>
              <a:srgbClr val="FFFFFF">
                <a:alpha val="7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6" name="文本框 15"/>
            <p:cNvSpPr txBox="1"/>
            <p:nvPr/>
          </p:nvSpPr>
          <p:spPr>
            <a:xfrm>
              <a:off x="4509318" y="3569376"/>
              <a:ext cx="3189094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48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/>
                <a:t>智能</a:t>
              </a:r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1189971" y="1099993"/>
            <a:ext cx="9845440" cy="1005839"/>
            <a:chOff x="4686300" y="870856"/>
            <a:chExt cx="3006892" cy="914399"/>
          </a:xfrm>
        </p:grpSpPr>
        <p:sp>
          <p:nvSpPr>
            <p:cNvPr id="26" name="圆角矩形 25"/>
            <p:cNvSpPr/>
            <p:nvPr/>
          </p:nvSpPr>
          <p:spPr>
            <a:xfrm>
              <a:off x="4686300" y="870856"/>
              <a:ext cx="3006892" cy="914399"/>
            </a:xfrm>
            <a:prstGeom prst="roundRect">
              <a:avLst/>
            </a:prstGeom>
            <a:noFill/>
            <a:ln>
              <a:solidFill>
                <a:schemeClr val="bg1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文本框 26"/>
            <p:cNvSpPr txBox="1"/>
            <p:nvPr/>
          </p:nvSpPr>
          <p:spPr>
            <a:xfrm>
              <a:off x="4686300" y="1004889"/>
              <a:ext cx="3006892" cy="64353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检索服务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89426325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3.7037E-6 L -2.08333E-6 0.5347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673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/>
          <p:nvPr/>
        </p:nvGrpSpPr>
        <p:grpSpPr>
          <a:xfrm>
            <a:off x="665577" y="232957"/>
            <a:ext cx="861603" cy="5303560"/>
            <a:chOff x="4686300" y="870856"/>
            <a:chExt cx="968640" cy="2478553"/>
          </a:xfrm>
        </p:grpSpPr>
        <p:sp>
          <p:nvSpPr>
            <p:cNvPr id="2" name="圆角矩形 1"/>
            <p:cNvSpPr/>
            <p:nvPr/>
          </p:nvSpPr>
          <p:spPr>
            <a:xfrm>
              <a:off x="4686300" y="870856"/>
              <a:ext cx="891540" cy="2478553"/>
            </a:xfrm>
            <a:prstGeom prst="roundRect">
              <a:avLst/>
            </a:prstGeom>
            <a:noFill/>
            <a:ln>
              <a:solidFill>
                <a:schemeClr val="bg1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" name="文本框 2"/>
            <p:cNvSpPr txBox="1"/>
            <p:nvPr/>
          </p:nvSpPr>
          <p:spPr>
            <a:xfrm>
              <a:off x="4763400" y="1004889"/>
              <a:ext cx="891540" cy="23445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学</a:t>
              </a:r>
              <a:endParaRPr lang="en-US" altLang="zh-CN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r>
                <a:rPr lang="zh-CN" altLang="en-US" sz="4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名</a:t>
              </a:r>
              <a:endParaRPr lang="en-US" altLang="zh-CN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r>
                <a:rPr lang="en-US" altLang="zh-CN" sz="4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/</a:t>
              </a:r>
            </a:p>
            <a:p>
              <a:r>
                <a:rPr lang="zh-CN" altLang="en-US" sz="4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别</a:t>
              </a:r>
              <a:endParaRPr lang="en-US" altLang="zh-CN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r>
                <a:rPr lang="zh-CN" altLang="en-US" sz="4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名</a:t>
              </a:r>
              <a:endParaRPr lang="en-US" altLang="zh-CN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r>
                <a:rPr lang="zh-CN" altLang="en-US" sz="4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与</a:t>
              </a:r>
              <a:endParaRPr lang="en-US" altLang="zh-CN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r>
                <a:rPr lang="zh-CN" altLang="en-US" sz="4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俗</a:t>
              </a:r>
              <a:endParaRPr lang="en-US" altLang="zh-CN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endParaRPr>
            </a:p>
            <a:p>
              <a:r>
                <a:rPr lang="zh-CN" altLang="en-US" sz="4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微软雅黑" panose="020B0503020204020204" pitchFamily="34" charset="-122"/>
                </a:rPr>
                <a:t>称 </a:t>
              </a:r>
              <a:endPara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A0204" pitchFamily="34" charset="0"/>
              </a:endParaRPr>
            </a:p>
          </p:txBody>
        </p:sp>
      </p:grpSp>
      <p:grpSp>
        <p:nvGrpSpPr>
          <p:cNvPr id="5" name="Group 2"/>
          <p:cNvGrpSpPr>
            <a:grpSpLocks noChangeAspect="1"/>
          </p:cNvGrpSpPr>
          <p:nvPr/>
        </p:nvGrpSpPr>
        <p:grpSpPr bwMode="auto">
          <a:xfrm>
            <a:off x="1981743" y="1"/>
            <a:ext cx="9144000" cy="6877051"/>
            <a:chOff x="0" y="0"/>
            <a:chExt cx="6858000" cy="5158613"/>
          </a:xfrm>
        </p:grpSpPr>
        <p:pic>
          <p:nvPicPr>
            <p:cNvPr id="6" name="图片 6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6858000" cy="5158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7" name="图片 1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45668" y="3202994"/>
              <a:ext cx="5112332" cy="131016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8" name="云形标注 7"/>
          <p:cNvSpPr>
            <a:spLocks noChangeArrowheads="1"/>
          </p:cNvSpPr>
          <p:nvPr/>
        </p:nvSpPr>
        <p:spPr bwMode="auto">
          <a:xfrm>
            <a:off x="5218432" y="3518817"/>
            <a:ext cx="5668963" cy="1150937"/>
          </a:xfrm>
          <a:prstGeom prst="cloudCallout">
            <a:avLst>
              <a:gd name="adj1" fmla="val -21125"/>
              <a:gd name="adj2" fmla="val -92486"/>
            </a:avLst>
          </a:prstGeom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检索：杜冷丁</a:t>
            </a:r>
          </a:p>
          <a:p>
            <a:pPr algn="ctr"/>
            <a:r>
              <a:rPr lang="zh-CN" altLang="en-US" sz="2400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同时检索了：盐酸哌替啶</a:t>
            </a:r>
          </a:p>
        </p:txBody>
      </p:sp>
    </p:spTree>
    <p:extLst>
      <p:ext uri="{BB962C8B-B14F-4D97-AF65-F5344CB8AC3E}">
        <p14:creationId xmlns:p14="http://schemas.microsoft.com/office/powerpoint/2010/main" xmlns="" val="3253054014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60566" y="1"/>
            <a:ext cx="9126537" cy="68913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圆角矩形标注 2"/>
          <p:cNvSpPr>
            <a:spLocks noChangeArrowheads="1"/>
          </p:cNvSpPr>
          <p:nvPr/>
        </p:nvSpPr>
        <p:spPr bwMode="auto">
          <a:xfrm>
            <a:off x="4147344" y="838679"/>
            <a:ext cx="3205163" cy="593725"/>
          </a:xfrm>
          <a:prstGeom prst="wedgeRoundRectCallout">
            <a:avLst>
              <a:gd name="adj1" fmla="val -35889"/>
              <a:gd name="adj2" fmla="val -81056"/>
              <a:gd name="adj3" fmla="val 16667"/>
            </a:avLst>
          </a:prstGeom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检索关键词“风心病”</a:t>
            </a:r>
            <a:endParaRPr lang="zh-CN" altLang="en-US" sz="24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A0204" pitchFamily="34" charset="0"/>
            </a:endParaRPr>
          </a:p>
        </p:txBody>
      </p:sp>
      <p:sp>
        <p:nvSpPr>
          <p:cNvPr id="4" name="云形标注 1"/>
          <p:cNvSpPr>
            <a:spLocks noChangeArrowheads="1"/>
          </p:cNvSpPr>
          <p:nvPr/>
        </p:nvSpPr>
        <p:spPr bwMode="auto">
          <a:xfrm>
            <a:off x="5749925" y="3446465"/>
            <a:ext cx="3759835" cy="1160463"/>
          </a:xfrm>
          <a:prstGeom prst="cloudCallout">
            <a:avLst>
              <a:gd name="adj1" fmla="val -23625"/>
              <a:gd name="adj2" fmla="val -83514"/>
            </a:avLst>
          </a:prstGeom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同时检索了</a:t>
            </a:r>
            <a:endParaRPr lang="en-US" altLang="zh-CN" sz="24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“风湿性心脏病”</a:t>
            </a:r>
            <a:endParaRPr lang="zh-CN" altLang="en-US" sz="24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A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54185" y="304874"/>
            <a:ext cx="861603" cy="3721823"/>
            <a:chOff x="4686300" y="870856"/>
            <a:chExt cx="968640" cy="1739348"/>
          </a:xfrm>
        </p:grpSpPr>
        <p:sp>
          <p:nvSpPr>
            <p:cNvPr id="6" name="圆角矩形 5"/>
            <p:cNvSpPr/>
            <p:nvPr/>
          </p:nvSpPr>
          <p:spPr>
            <a:xfrm>
              <a:off x="4686300" y="870856"/>
              <a:ext cx="891540" cy="1739348"/>
            </a:xfrm>
            <a:prstGeom prst="roundRect">
              <a:avLst/>
            </a:prstGeom>
            <a:noFill/>
            <a:ln>
              <a:solidFill>
                <a:schemeClr val="bg1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763400" y="1004889"/>
              <a:ext cx="891540" cy="148150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A0204" pitchFamily="34" charset="0"/>
                </a:rPr>
                <a:t>简称与全称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1406665504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28313" y="451581"/>
            <a:ext cx="9629775" cy="6010275"/>
          </a:xfrm>
          <a:prstGeom prst="rect">
            <a:avLst/>
          </a:prstGeom>
        </p:spPr>
      </p:pic>
      <p:sp>
        <p:nvSpPr>
          <p:cNvPr id="3" name="云形标注 7"/>
          <p:cNvSpPr>
            <a:spLocks noChangeArrowheads="1"/>
          </p:cNvSpPr>
          <p:nvPr/>
        </p:nvSpPr>
        <p:spPr bwMode="auto">
          <a:xfrm>
            <a:off x="6272777" y="4347485"/>
            <a:ext cx="5566411" cy="1109663"/>
          </a:xfrm>
          <a:prstGeom prst="cloudCallout">
            <a:avLst>
              <a:gd name="adj1" fmla="val -32028"/>
              <a:gd name="adj2" fmla="val -88856"/>
            </a:avLst>
          </a:prstGeom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单位：山东省科学院情报研究所作者：赵燕清</a:t>
            </a:r>
          </a:p>
        </p:txBody>
      </p:sp>
      <p:sp>
        <p:nvSpPr>
          <p:cNvPr id="4" name="圆角矩形标注 2"/>
          <p:cNvSpPr>
            <a:spLocks noChangeArrowheads="1"/>
          </p:cNvSpPr>
          <p:nvPr/>
        </p:nvSpPr>
        <p:spPr bwMode="auto">
          <a:xfrm>
            <a:off x="5401083" y="954908"/>
            <a:ext cx="5783988" cy="893763"/>
          </a:xfrm>
          <a:prstGeom prst="wedgeRoundRectCallout">
            <a:avLst>
              <a:gd name="adj1" fmla="val -35889"/>
              <a:gd name="adj2" fmla="val -81056"/>
              <a:gd name="adj3" fmla="val 16667"/>
            </a:avLst>
          </a:prstGeom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检索 “山东省科学院情报研究所 赵燕清”</a:t>
            </a:r>
            <a:endParaRPr lang="zh-CN" altLang="en-US" sz="24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A0204" pitchFamily="34" charset="0"/>
            </a:endParaRPr>
          </a:p>
        </p:txBody>
      </p:sp>
      <p:grpSp>
        <p:nvGrpSpPr>
          <p:cNvPr id="5" name="组合 4"/>
          <p:cNvGrpSpPr/>
          <p:nvPr/>
        </p:nvGrpSpPr>
        <p:grpSpPr>
          <a:xfrm>
            <a:off x="454189" y="304874"/>
            <a:ext cx="838743" cy="6053399"/>
            <a:chOff x="4686300" y="870856"/>
            <a:chExt cx="942940" cy="2788730"/>
          </a:xfrm>
        </p:grpSpPr>
        <p:sp>
          <p:nvSpPr>
            <p:cNvPr id="6" name="圆角矩形 5"/>
            <p:cNvSpPr/>
            <p:nvPr/>
          </p:nvSpPr>
          <p:spPr>
            <a:xfrm>
              <a:off x="4686300" y="870856"/>
              <a:ext cx="891540" cy="2788730"/>
            </a:xfrm>
            <a:prstGeom prst="roundRect">
              <a:avLst/>
            </a:prstGeom>
            <a:noFill/>
            <a:ln>
              <a:solidFill>
                <a:schemeClr val="bg1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737700" y="938442"/>
              <a:ext cx="891540" cy="263219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A0204" pitchFamily="34" charset="0"/>
                </a:rPr>
                <a:t>人名与机构简称匹配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439993860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52272" y="-28576"/>
            <a:ext cx="9696451" cy="6915151"/>
          </a:xfrm>
          <a:prstGeom prst="rect">
            <a:avLst/>
          </a:prstGeom>
        </p:spPr>
      </p:pic>
      <p:sp>
        <p:nvSpPr>
          <p:cNvPr id="5" name="圆角矩形标注 5"/>
          <p:cNvSpPr>
            <a:spLocks noChangeArrowheads="1"/>
          </p:cNvSpPr>
          <p:nvPr/>
        </p:nvSpPr>
        <p:spPr bwMode="auto">
          <a:xfrm>
            <a:off x="7283123" y="133351"/>
            <a:ext cx="2574925" cy="853440"/>
          </a:xfrm>
          <a:prstGeom prst="wedgeRoundRectCallout">
            <a:avLst>
              <a:gd name="adj1" fmla="val -44583"/>
              <a:gd name="adj2" fmla="val 86005"/>
              <a:gd name="adj3" fmla="val 16667"/>
            </a:avLst>
          </a:prstGeom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点击下位词检索</a:t>
            </a:r>
            <a:endParaRPr lang="en-US" altLang="zh-CN" sz="24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454189" y="304872"/>
            <a:ext cx="838743" cy="3352728"/>
            <a:chOff x="4686300" y="870856"/>
            <a:chExt cx="942940" cy="2788730"/>
          </a:xfrm>
        </p:grpSpPr>
        <p:sp>
          <p:nvSpPr>
            <p:cNvPr id="9" name="圆角矩形 8"/>
            <p:cNvSpPr/>
            <p:nvPr/>
          </p:nvSpPr>
          <p:spPr>
            <a:xfrm>
              <a:off x="4686300" y="870856"/>
              <a:ext cx="891540" cy="2788730"/>
            </a:xfrm>
            <a:prstGeom prst="roundRect">
              <a:avLst/>
            </a:prstGeom>
            <a:noFill/>
            <a:ln>
              <a:solidFill>
                <a:schemeClr val="bg1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0" name="文本框 9"/>
            <p:cNvSpPr txBox="1"/>
            <p:nvPr/>
          </p:nvSpPr>
          <p:spPr>
            <a:xfrm>
              <a:off x="4737700" y="938442"/>
              <a:ext cx="891540" cy="266242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A0204" pitchFamily="34" charset="0"/>
                </a:rPr>
                <a:t>下位词检索</a:t>
              </a:r>
            </a:p>
          </p:txBody>
        </p:sp>
      </p:grpSp>
      <p:sp>
        <p:nvSpPr>
          <p:cNvPr id="11" name="圆角矩形标注 2"/>
          <p:cNvSpPr>
            <a:spLocks noChangeArrowheads="1"/>
          </p:cNvSpPr>
          <p:nvPr/>
        </p:nvSpPr>
        <p:spPr bwMode="auto">
          <a:xfrm>
            <a:off x="4281448" y="804704"/>
            <a:ext cx="1848003" cy="593725"/>
          </a:xfrm>
          <a:prstGeom prst="wedgeRoundRectCallout">
            <a:avLst>
              <a:gd name="adj1" fmla="val -35889"/>
              <a:gd name="adj2" fmla="val -81056"/>
              <a:gd name="adj3" fmla="val 16667"/>
            </a:avLst>
          </a:prstGeom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检索 化学</a:t>
            </a:r>
            <a:endParaRPr lang="zh-CN" altLang="en-US" sz="24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A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752272" y="-14288"/>
            <a:ext cx="9696451" cy="6886575"/>
          </a:xfrm>
          <a:prstGeom prst="rect">
            <a:avLst/>
          </a:prstGeom>
          <a:solidFill>
            <a:schemeClr val="accent1">
              <a:alpha val="51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446474" y="1622982"/>
            <a:ext cx="4903471" cy="42014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28737981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  <p:bldP spid="3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24051" y="2"/>
            <a:ext cx="9601200" cy="685800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圆角矩形标注 5"/>
          <p:cNvSpPr>
            <a:spLocks noChangeArrowheads="1"/>
          </p:cNvSpPr>
          <p:nvPr/>
        </p:nvSpPr>
        <p:spPr bwMode="auto">
          <a:xfrm>
            <a:off x="7283123" y="133351"/>
            <a:ext cx="2574925" cy="853440"/>
          </a:xfrm>
          <a:prstGeom prst="wedgeRoundRectCallout">
            <a:avLst>
              <a:gd name="adj1" fmla="val -44583"/>
              <a:gd name="adj2" fmla="val 86005"/>
              <a:gd name="adj3" fmla="val 16667"/>
            </a:avLst>
          </a:prstGeom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点击下位词检索</a:t>
            </a:r>
            <a:endParaRPr lang="en-US" altLang="zh-CN" sz="24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圆角矩形标注 2"/>
          <p:cNvSpPr>
            <a:spLocks noChangeArrowheads="1"/>
          </p:cNvSpPr>
          <p:nvPr/>
        </p:nvSpPr>
        <p:spPr bwMode="auto">
          <a:xfrm>
            <a:off x="4281448" y="804704"/>
            <a:ext cx="1848003" cy="593725"/>
          </a:xfrm>
          <a:prstGeom prst="wedgeRoundRectCallout">
            <a:avLst>
              <a:gd name="adj1" fmla="val -35889"/>
              <a:gd name="adj2" fmla="val -81056"/>
              <a:gd name="adj3" fmla="val 16667"/>
            </a:avLst>
          </a:prstGeom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检索 生物</a:t>
            </a:r>
            <a:endParaRPr lang="zh-CN" altLang="en-US" sz="24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A0204" pitchFamily="34" charset="0"/>
            </a:endParaRPr>
          </a:p>
        </p:txBody>
      </p:sp>
      <p:sp>
        <p:nvSpPr>
          <p:cNvPr id="3" name="矩形 2"/>
          <p:cNvSpPr/>
          <p:nvPr/>
        </p:nvSpPr>
        <p:spPr>
          <a:xfrm>
            <a:off x="1828801" y="-1"/>
            <a:ext cx="9696451" cy="6831172"/>
          </a:xfrm>
          <a:prstGeom prst="rect">
            <a:avLst/>
          </a:prstGeom>
          <a:solidFill>
            <a:schemeClr val="accent1">
              <a:alpha val="51000"/>
            </a:schemeClr>
          </a:solidFill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grpSp>
        <p:nvGrpSpPr>
          <p:cNvPr id="12" name="组合 11"/>
          <p:cNvGrpSpPr/>
          <p:nvPr/>
        </p:nvGrpSpPr>
        <p:grpSpPr>
          <a:xfrm>
            <a:off x="454189" y="304874"/>
            <a:ext cx="838743" cy="4482460"/>
            <a:chOff x="4686300" y="870856"/>
            <a:chExt cx="942940" cy="3728418"/>
          </a:xfrm>
        </p:grpSpPr>
        <p:sp>
          <p:nvSpPr>
            <p:cNvPr id="13" name="圆角矩形 12"/>
            <p:cNvSpPr/>
            <p:nvPr/>
          </p:nvSpPr>
          <p:spPr>
            <a:xfrm>
              <a:off x="4686300" y="870856"/>
              <a:ext cx="891540" cy="3728418"/>
            </a:xfrm>
            <a:prstGeom prst="roundRect">
              <a:avLst/>
            </a:prstGeom>
            <a:noFill/>
            <a:ln>
              <a:solidFill>
                <a:schemeClr val="bg1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文本框 9"/>
            <p:cNvSpPr txBox="1"/>
            <p:nvPr/>
          </p:nvSpPr>
          <p:spPr>
            <a:xfrm>
              <a:off x="4737700" y="938442"/>
              <a:ext cx="891540" cy="366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A0204" pitchFamily="34" charset="0"/>
                </a:rPr>
                <a:t>词表库自动更新</a:t>
              </a:r>
            </a:p>
          </p:txBody>
        </p:sp>
      </p:grpSp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87347" y="793749"/>
            <a:ext cx="7886700" cy="52436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185601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p14:dur="0"/>
    </mc:Choice>
    <mc:Fallback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 rotWithShape="1">
          <a:blip r:embed="rId2" cstate="print"/>
          <a:srcRect b="945"/>
          <a:stretch/>
        </p:blipFill>
        <p:spPr>
          <a:xfrm>
            <a:off x="1724027" y="2"/>
            <a:ext cx="9629775" cy="6868633"/>
          </a:xfrm>
          <a:prstGeom prst="rect">
            <a:avLst/>
          </a:prstGeom>
        </p:spPr>
      </p:pic>
      <p:grpSp>
        <p:nvGrpSpPr>
          <p:cNvPr id="5" name="组合 4"/>
          <p:cNvGrpSpPr/>
          <p:nvPr/>
        </p:nvGrpSpPr>
        <p:grpSpPr>
          <a:xfrm>
            <a:off x="454189" y="304874"/>
            <a:ext cx="838743" cy="2821100"/>
            <a:chOff x="4686300" y="870856"/>
            <a:chExt cx="942940" cy="2788730"/>
          </a:xfrm>
        </p:grpSpPr>
        <p:sp>
          <p:nvSpPr>
            <p:cNvPr id="6" name="圆角矩形 5"/>
            <p:cNvSpPr/>
            <p:nvPr/>
          </p:nvSpPr>
          <p:spPr>
            <a:xfrm>
              <a:off x="4686300" y="870856"/>
              <a:ext cx="891540" cy="2788730"/>
            </a:xfrm>
            <a:prstGeom prst="roundRect">
              <a:avLst/>
            </a:prstGeom>
            <a:noFill/>
            <a:ln>
              <a:solidFill>
                <a:schemeClr val="bg1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7" name="文本框 6"/>
            <p:cNvSpPr txBox="1"/>
            <p:nvPr/>
          </p:nvSpPr>
          <p:spPr>
            <a:xfrm>
              <a:off x="4737700" y="938442"/>
              <a:ext cx="891540" cy="2555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A0204" pitchFamily="34" charset="0"/>
                </a:rPr>
                <a:t>智能导航</a:t>
              </a:r>
            </a:p>
          </p:txBody>
        </p:sp>
      </p:grpSp>
      <p:sp>
        <p:nvSpPr>
          <p:cNvPr id="8" name="圆角矩形标注 2"/>
          <p:cNvSpPr>
            <a:spLocks noChangeArrowheads="1"/>
          </p:cNvSpPr>
          <p:nvPr/>
        </p:nvSpPr>
        <p:spPr bwMode="auto">
          <a:xfrm>
            <a:off x="5733102" y="304872"/>
            <a:ext cx="2113729" cy="593725"/>
          </a:xfrm>
          <a:prstGeom prst="wedgeRoundRectCallout">
            <a:avLst>
              <a:gd name="adj1" fmla="val -73707"/>
              <a:gd name="adj2" fmla="val -23750"/>
              <a:gd name="adj3" fmla="val 16667"/>
            </a:avLst>
          </a:prstGeom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A0204" pitchFamily="34" charset="0"/>
              </a:rPr>
              <a:t>检索报纸名</a:t>
            </a:r>
          </a:p>
        </p:txBody>
      </p:sp>
      <p:sp>
        <p:nvSpPr>
          <p:cNvPr id="9" name="圆角矩形标注 2"/>
          <p:cNvSpPr>
            <a:spLocks noChangeArrowheads="1"/>
          </p:cNvSpPr>
          <p:nvPr/>
        </p:nvSpPr>
        <p:spPr bwMode="auto">
          <a:xfrm>
            <a:off x="6630366" y="906608"/>
            <a:ext cx="2113729" cy="593725"/>
          </a:xfrm>
          <a:prstGeom prst="wedgeRoundRectCallout">
            <a:avLst>
              <a:gd name="adj1" fmla="val -24411"/>
              <a:gd name="adj2" fmla="val 137424"/>
              <a:gd name="adj3" fmla="val 16667"/>
            </a:avLst>
          </a:prstGeom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A0204" pitchFamily="34" charset="0"/>
              </a:rPr>
              <a:t>报纸导航</a:t>
            </a:r>
          </a:p>
        </p:txBody>
      </p:sp>
    </p:spTree>
    <p:extLst>
      <p:ext uri="{BB962C8B-B14F-4D97-AF65-F5344CB8AC3E}">
        <p14:creationId xmlns:p14="http://schemas.microsoft.com/office/powerpoint/2010/main" xmlns="" val="2221094274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2" cstate="print"/>
          <a:srcRect b="6105"/>
          <a:stretch/>
        </p:blipFill>
        <p:spPr>
          <a:xfrm>
            <a:off x="1666876" y="2"/>
            <a:ext cx="9686925" cy="6868633"/>
          </a:xfrm>
          <a:prstGeom prst="rect">
            <a:avLst/>
          </a:prstGeom>
        </p:spPr>
      </p:pic>
      <p:grpSp>
        <p:nvGrpSpPr>
          <p:cNvPr id="4" name="组合 3"/>
          <p:cNvGrpSpPr/>
          <p:nvPr/>
        </p:nvGrpSpPr>
        <p:grpSpPr>
          <a:xfrm>
            <a:off x="454189" y="304874"/>
            <a:ext cx="838743" cy="2821100"/>
            <a:chOff x="4686300" y="870856"/>
            <a:chExt cx="942940" cy="2788730"/>
          </a:xfrm>
        </p:grpSpPr>
        <p:sp>
          <p:nvSpPr>
            <p:cNvPr id="5" name="圆角矩形 4"/>
            <p:cNvSpPr/>
            <p:nvPr/>
          </p:nvSpPr>
          <p:spPr>
            <a:xfrm>
              <a:off x="4686300" y="870856"/>
              <a:ext cx="891540" cy="2788730"/>
            </a:xfrm>
            <a:prstGeom prst="roundRect">
              <a:avLst/>
            </a:prstGeom>
            <a:noFill/>
            <a:ln>
              <a:solidFill>
                <a:schemeClr val="bg1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4737700" y="938442"/>
              <a:ext cx="891540" cy="25556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4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A0204" pitchFamily="34" charset="0"/>
                </a:rPr>
                <a:t>智能导航</a:t>
              </a:r>
            </a:p>
          </p:txBody>
        </p:sp>
      </p:grpSp>
      <p:sp>
        <p:nvSpPr>
          <p:cNvPr id="8" name="圆角矩形标注 2"/>
          <p:cNvSpPr>
            <a:spLocks noChangeArrowheads="1"/>
          </p:cNvSpPr>
          <p:nvPr/>
        </p:nvSpPr>
        <p:spPr bwMode="auto">
          <a:xfrm>
            <a:off x="5733102" y="304872"/>
            <a:ext cx="2113729" cy="593725"/>
          </a:xfrm>
          <a:prstGeom prst="wedgeRoundRectCallout">
            <a:avLst>
              <a:gd name="adj1" fmla="val -73707"/>
              <a:gd name="adj2" fmla="val -23750"/>
              <a:gd name="adj3" fmla="val 16667"/>
            </a:avLst>
          </a:prstGeom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A0204" pitchFamily="34" charset="0"/>
              </a:rPr>
              <a:t>检索刊种</a:t>
            </a:r>
          </a:p>
        </p:txBody>
      </p:sp>
      <p:sp>
        <p:nvSpPr>
          <p:cNvPr id="9" name="圆角矩形标注 2"/>
          <p:cNvSpPr>
            <a:spLocks noChangeArrowheads="1"/>
          </p:cNvSpPr>
          <p:nvPr/>
        </p:nvSpPr>
        <p:spPr bwMode="auto">
          <a:xfrm>
            <a:off x="6630366" y="906608"/>
            <a:ext cx="2113729" cy="593725"/>
          </a:xfrm>
          <a:prstGeom prst="wedgeRoundRectCallout">
            <a:avLst>
              <a:gd name="adj1" fmla="val -24411"/>
              <a:gd name="adj2" fmla="val 137424"/>
              <a:gd name="adj3" fmla="val 16667"/>
            </a:avLst>
          </a:prstGeom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A0204" pitchFamily="34" charset="0"/>
              </a:rPr>
              <a:t>期刊导航</a:t>
            </a:r>
          </a:p>
        </p:txBody>
      </p:sp>
    </p:spTree>
    <p:extLst>
      <p:ext uri="{BB962C8B-B14F-4D97-AF65-F5344CB8AC3E}">
        <p14:creationId xmlns:p14="http://schemas.microsoft.com/office/powerpoint/2010/main" xmlns="" val="2718467913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524000" y="603091"/>
            <a:ext cx="9173029" cy="5550967"/>
          </a:xfrm>
          <a:prstGeom prst="roundRect">
            <a:avLst/>
          </a:prstGeom>
          <a:noFill/>
          <a:ln>
            <a:solidFill>
              <a:schemeClr val="bg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905003" y="1306575"/>
            <a:ext cx="8458199" cy="4678204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algn="ctr"/>
            <a:r>
              <a:rPr lang="zh-CN" altLang="en-US" sz="40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估计现在一年全世界所产生的新</a:t>
            </a:r>
            <a:endParaRPr lang="en-US" altLang="zh-CN" sz="40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40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信息量大约有</a:t>
            </a:r>
            <a:endParaRPr lang="en-US" altLang="zh-CN" sz="40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endParaRPr lang="en-US" altLang="zh-CN" sz="40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en-US" altLang="zh-CN" sz="4800" b="1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</a:t>
            </a:r>
            <a:r>
              <a:rPr lang="zh-CN" altLang="en-US" sz="4800" b="1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千万万亿（</a:t>
            </a:r>
            <a:r>
              <a:rPr lang="en-US" altLang="zh-CN" sz="4800" b="1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4×10   </a:t>
            </a:r>
            <a:r>
              <a:rPr lang="zh-CN" altLang="en-US" sz="4800" b="1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）字节</a:t>
            </a:r>
          </a:p>
          <a:p>
            <a:pPr algn="ctr">
              <a:spcBef>
                <a:spcPct val="50000"/>
              </a:spcBef>
              <a:defRPr/>
            </a:pPr>
            <a:endParaRPr lang="en-US" altLang="zh-CN" sz="40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r">
              <a:spcBef>
                <a:spcPct val="50000"/>
              </a:spcBef>
              <a:defRPr/>
            </a:pPr>
            <a:r>
              <a:rPr lang="zh-CN" altLang="en-US" sz="2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引自</a:t>
            </a:r>
            <a:r>
              <a:rPr lang="en-US" altLang="zh-CN" sz="2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Howie </a:t>
            </a:r>
            <a:r>
              <a:rPr lang="en-US" altLang="zh-CN" sz="2800" dirty="0" err="1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DiBlasi</a:t>
            </a:r>
            <a:r>
              <a:rPr lang="zh-CN" altLang="en-US" sz="2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的“你知道吗”</a:t>
            </a:r>
          </a:p>
          <a:p>
            <a:pPr algn="ctr"/>
            <a:endParaRPr lang="zh-CN" altLang="en-US" sz="2800" dirty="0">
              <a:solidFill>
                <a:schemeClr val="bg1">
                  <a:alpha val="36000"/>
                </a:schemeClr>
              </a:solidFill>
              <a:latin typeface="Roboto Th" pitchFamily="2" charset="0"/>
              <a:ea typeface="Roboto Th" pitchFamily="2" charset="0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7342463" y="3085442"/>
            <a:ext cx="469996" cy="384719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r>
              <a:rPr lang="en-US" altLang="zh-CN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</a:t>
            </a:r>
            <a:endParaRPr lang="zh-CN" altLang="en-US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08313442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929636" y="293343"/>
            <a:ext cx="9173029" cy="914399"/>
          </a:xfrm>
          <a:prstGeom prst="roundRect">
            <a:avLst/>
          </a:prstGeom>
          <a:noFill/>
          <a:ln>
            <a:solidFill>
              <a:schemeClr val="bg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3" name="文本框 2"/>
          <p:cNvSpPr txBox="1"/>
          <p:nvPr/>
        </p:nvSpPr>
        <p:spPr>
          <a:xfrm>
            <a:off x="2327637" y="396598"/>
            <a:ext cx="8775031" cy="707887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r>
              <a:rPr lang="zh-CN" altLang="en-US" sz="4000" b="1" dirty="0">
                <a:solidFill>
                  <a:schemeClr val="bg1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专业级强大词表库支持精准智能发现</a:t>
            </a:r>
            <a:endParaRPr lang="zh-CN" altLang="en-US" sz="1600" dirty="0">
              <a:solidFill>
                <a:schemeClr val="bg1"/>
              </a:solidFill>
              <a:sym typeface="Calibri" panose="020F05020202040A0204" pitchFamily="34" charset="0"/>
            </a:endParaRPr>
          </a:p>
        </p:txBody>
      </p:sp>
      <p:sp>
        <p:nvSpPr>
          <p:cNvPr id="4" name="椭圆 3"/>
          <p:cNvSpPr/>
          <p:nvPr/>
        </p:nvSpPr>
        <p:spPr>
          <a:xfrm>
            <a:off x="1920177" y="1395721"/>
            <a:ext cx="2105067" cy="2105067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42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万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主题词表</a:t>
            </a:r>
            <a:endParaRPr lang="zh-CN" altLang="en-US" sz="24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椭圆 4"/>
          <p:cNvSpPr/>
          <p:nvPr/>
        </p:nvSpPr>
        <p:spPr>
          <a:xfrm>
            <a:off x="7484214" y="3786198"/>
            <a:ext cx="2380343" cy="2380343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610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万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作者库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椭圆 5"/>
          <p:cNvSpPr/>
          <p:nvPr/>
        </p:nvSpPr>
        <p:spPr>
          <a:xfrm>
            <a:off x="4393930" y="3220129"/>
            <a:ext cx="1684073" cy="1684073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33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万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机构库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椭圆 6"/>
          <p:cNvSpPr/>
          <p:nvPr/>
        </p:nvSpPr>
        <p:spPr>
          <a:xfrm>
            <a:off x="8383589" y="1996777"/>
            <a:ext cx="2107627" cy="2107627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8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万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同义词表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椭圆 7"/>
          <p:cNvSpPr/>
          <p:nvPr/>
        </p:nvSpPr>
        <p:spPr>
          <a:xfrm>
            <a:off x="5103871" y="4477659"/>
            <a:ext cx="2380343" cy="2380343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3500</a:t>
            </a:r>
          </a:p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条学科</a:t>
            </a:r>
          </a:p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分类表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椭圆 8"/>
          <p:cNvSpPr/>
          <p:nvPr/>
        </p:nvSpPr>
        <p:spPr>
          <a:xfrm>
            <a:off x="3790714" y="1310998"/>
            <a:ext cx="1897535" cy="1897535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万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刊名表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椭圆 9"/>
          <p:cNvSpPr/>
          <p:nvPr/>
        </p:nvSpPr>
        <p:spPr>
          <a:xfrm>
            <a:off x="5956665" y="1064932"/>
            <a:ext cx="2826675" cy="2826675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700</a:t>
            </a:r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个数据库收录来源表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椭圆 10"/>
          <p:cNvSpPr/>
          <p:nvPr/>
        </p:nvSpPr>
        <p:spPr>
          <a:xfrm>
            <a:off x="1125263" y="3162887"/>
            <a:ext cx="3194172" cy="3194172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2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2500</a:t>
            </a:r>
            <a:r>
              <a:rPr lang="zh-CN" altLang="en-US" sz="2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万</a:t>
            </a:r>
            <a:endParaRPr lang="en-US" altLang="zh-CN" sz="2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r>
              <a:rPr lang="zh-CN" altLang="en-US" sz="25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学术专业词库</a:t>
            </a:r>
            <a:endParaRPr lang="zh-CN" altLang="en-US" sz="25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" name="椭圆 11"/>
          <p:cNvSpPr/>
          <p:nvPr/>
        </p:nvSpPr>
        <p:spPr>
          <a:xfrm>
            <a:off x="9183089" y="3652009"/>
            <a:ext cx="2514531" cy="2514531"/>
          </a:xfrm>
          <a:prstGeom prst="ellipse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重要</a:t>
            </a:r>
            <a:endParaRPr lang="en-US" altLang="zh-CN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索引库</a:t>
            </a:r>
            <a:endParaRPr lang="zh-CN" altLang="en-US" sz="24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609740895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096025" y="368315"/>
            <a:ext cx="7628351" cy="914399"/>
            <a:chOff x="4686300" y="870856"/>
            <a:chExt cx="2857500" cy="914399"/>
          </a:xfrm>
        </p:grpSpPr>
        <p:sp>
          <p:nvSpPr>
            <p:cNvPr id="3" name="圆角矩形 2"/>
            <p:cNvSpPr/>
            <p:nvPr/>
          </p:nvSpPr>
          <p:spPr>
            <a:xfrm>
              <a:off x="4686300" y="870856"/>
              <a:ext cx="2857500" cy="914399"/>
            </a:xfrm>
            <a:prstGeom prst="roundRect">
              <a:avLst/>
            </a:prstGeom>
            <a:noFill/>
            <a:ln>
              <a:solidFill>
                <a:schemeClr val="bg1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4686300" y="1004889"/>
              <a:ext cx="28575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A0204" pitchFamily="34" charset="0"/>
                </a:rPr>
                <a:t>完善的高级检索支持精准发现</a:t>
              </a:r>
            </a:p>
          </p:txBody>
        </p:sp>
      </p:grpSp>
      <p:pic>
        <p:nvPicPr>
          <p:cNvPr id="6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156" r="5791"/>
          <a:stretch/>
        </p:blipFill>
        <p:spPr bwMode="auto">
          <a:xfrm>
            <a:off x="2242208" y="3233968"/>
            <a:ext cx="7397093" cy="33539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图片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42209" y="1370821"/>
            <a:ext cx="7412183" cy="18631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椭圆 10"/>
          <p:cNvSpPr>
            <a:spLocks noChangeArrowheads="1"/>
          </p:cNvSpPr>
          <p:nvPr/>
        </p:nvSpPr>
        <p:spPr bwMode="auto">
          <a:xfrm>
            <a:off x="3672807" y="2109006"/>
            <a:ext cx="838200" cy="415636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121912" tIns="60956" rIns="121912" bIns="60956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pic>
        <p:nvPicPr>
          <p:cNvPr id="9" name="图片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045"/>
          <a:stretch/>
        </p:blipFill>
        <p:spPr bwMode="auto">
          <a:xfrm>
            <a:off x="3767725" y="2728202"/>
            <a:ext cx="1471027" cy="22171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椭圆 12"/>
          <p:cNvSpPr>
            <a:spLocks noChangeArrowheads="1"/>
          </p:cNvSpPr>
          <p:nvPr/>
        </p:nvSpPr>
        <p:spPr bwMode="auto">
          <a:xfrm>
            <a:off x="3488324" y="5139088"/>
            <a:ext cx="3352800" cy="277091"/>
          </a:xfrm>
          <a:prstGeom prst="ellipse">
            <a:avLst/>
          </a:prstGeom>
          <a:noFill/>
          <a:ln w="127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121912" tIns="60956" rIns="121912" bIns="60956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 sz="2400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pic>
        <p:nvPicPr>
          <p:cNvPr id="11" name="图片 9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67727" y="2736717"/>
            <a:ext cx="1486567" cy="3038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045843251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500"/>
                            </p:stCondLst>
                            <p:childTnLst>
                              <p:par>
                                <p:cTn id="3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 autoUpdateAnimBg="0"/>
      <p:bldP spid="10" grpId="0" animBg="1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096025" y="368315"/>
            <a:ext cx="7628351" cy="914399"/>
            <a:chOff x="4686300" y="870856"/>
            <a:chExt cx="2857500" cy="914399"/>
          </a:xfrm>
        </p:grpSpPr>
        <p:sp>
          <p:nvSpPr>
            <p:cNvPr id="3" name="圆角矩形 2"/>
            <p:cNvSpPr/>
            <p:nvPr/>
          </p:nvSpPr>
          <p:spPr>
            <a:xfrm>
              <a:off x="4686300" y="870856"/>
              <a:ext cx="2857500" cy="914399"/>
            </a:xfrm>
            <a:prstGeom prst="roundRect">
              <a:avLst/>
            </a:prstGeom>
            <a:noFill/>
            <a:ln>
              <a:solidFill>
                <a:schemeClr val="bg1">
                  <a:alpha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文本框 3"/>
            <p:cNvSpPr txBox="1"/>
            <p:nvPr/>
          </p:nvSpPr>
          <p:spPr>
            <a:xfrm>
              <a:off x="4686300" y="1004889"/>
              <a:ext cx="2857500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4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A0204" pitchFamily="34" charset="0"/>
                </a:rPr>
                <a:t>完善的专业检索支持精准发现</a:t>
              </a:r>
            </a:p>
          </p:txBody>
        </p:sp>
      </p:grpSp>
      <p:pic>
        <p:nvPicPr>
          <p:cNvPr id="5" name="图片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520499" y="1344265"/>
            <a:ext cx="6678092" cy="549714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204785982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986" name="图片 1" descr="C:\Users\shuaimin\Desktop\更新\15.png1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44663" y="723902"/>
            <a:ext cx="10246157" cy="5772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987" name="Rectangle 3"/>
          <p:cNvSpPr>
            <a:spLocks noChangeArrowheads="1"/>
          </p:cNvSpPr>
          <p:nvPr/>
        </p:nvSpPr>
        <p:spPr bwMode="auto">
          <a:xfrm>
            <a:off x="1047751" y="723902"/>
            <a:ext cx="10143068" cy="5772151"/>
          </a:xfrm>
          <a:prstGeom prst="rect">
            <a:avLst/>
          </a:prstGeom>
          <a:solidFill>
            <a:srgbClr val="DEDED9">
              <a:alpha val="74117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1436" tIns="45718" rIns="91436" bIns="45718" anchor="ctr"/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endParaRPr lang="zh-CN" altLang="en-US">
              <a:ea typeface="宋体" pitchFamily="2" charset="-122"/>
            </a:endParaRPr>
          </a:p>
        </p:txBody>
      </p:sp>
      <p:pic>
        <p:nvPicPr>
          <p:cNvPr id="4198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20854" y="1824040"/>
            <a:ext cx="8748183" cy="3209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37893" name="圆角矩形 7"/>
          <p:cNvSpPr>
            <a:spLocks noChangeArrowheads="1"/>
          </p:cNvSpPr>
          <p:nvPr/>
        </p:nvSpPr>
        <p:spPr bwMode="auto">
          <a:xfrm>
            <a:off x="7736417" y="1790702"/>
            <a:ext cx="2438400" cy="1866900"/>
          </a:xfrm>
          <a:prstGeom prst="roundRect">
            <a:avLst>
              <a:gd name="adj" fmla="val 9657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1436" tIns="45718" rIns="91436" bIns="45718" anchor="ctr"/>
          <a:lstStyle>
            <a:lvl1pPr>
              <a:lnSpc>
                <a:spcPct val="90000"/>
              </a:lnSpc>
              <a:spcBef>
                <a:spcPct val="20000"/>
              </a:spcBef>
              <a:buChar char="•"/>
              <a:defRPr sz="2300">
                <a:solidFill>
                  <a:schemeClr val="bg1"/>
                </a:solidFill>
                <a:latin typeface="Arial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bg1"/>
                </a:solidFill>
                <a:latin typeface="Arial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bg1"/>
                </a:solidFill>
                <a:latin typeface="Arial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bg1"/>
                </a:solidFill>
                <a:latin typeface="Arial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itchFamily="34" charset="0"/>
              <a:buNone/>
            </a:pPr>
            <a:endParaRPr lang="zh-CN" altLang="en-US" sz="1900">
              <a:solidFill>
                <a:srgbClr val="FFFFFF"/>
              </a:solidFill>
              <a:ea typeface="宋体" pitchFamily="2" charset="-122"/>
            </a:endParaRPr>
          </a:p>
        </p:txBody>
      </p:sp>
      <p:sp>
        <p:nvSpPr>
          <p:cNvPr id="37894" name="圆角矩形 11"/>
          <p:cNvSpPr>
            <a:spLocks noChangeArrowheads="1"/>
          </p:cNvSpPr>
          <p:nvPr/>
        </p:nvSpPr>
        <p:spPr bwMode="auto">
          <a:xfrm>
            <a:off x="1849967" y="2209803"/>
            <a:ext cx="4449233" cy="314325"/>
          </a:xfrm>
          <a:prstGeom prst="roundRect">
            <a:avLst>
              <a:gd name="adj" fmla="val 0"/>
            </a:avLst>
          </a:prstGeom>
          <a:noFill/>
          <a:ln w="28575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1436" tIns="45718" rIns="91436" bIns="45718" anchor="ctr"/>
          <a:lstStyle>
            <a:lvl1pPr>
              <a:lnSpc>
                <a:spcPct val="90000"/>
              </a:lnSpc>
              <a:spcBef>
                <a:spcPct val="20000"/>
              </a:spcBef>
              <a:buChar char="•"/>
              <a:defRPr sz="2300">
                <a:solidFill>
                  <a:schemeClr val="bg1"/>
                </a:solidFill>
                <a:latin typeface="Arial" pitchFamily="34" charset="0"/>
              </a:defRPr>
            </a:lvl1pPr>
            <a:lvl2pPr marL="742950" indent="-285750">
              <a:lnSpc>
                <a:spcPct val="90000"/>
              </a:lnSpc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itchFamily="34" charset="0"/>
              </a:defRPr>
            </a:lvl2pPr>
            <a:lvl3pPr marL="1143000" indent="-228600">
              <a:lnSpc>
                <a:spcPct val="90000"/>
              </a:lnSpc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itchFamily="34" charset="0"/>
              </a:defRPr>
            </a:lvl3pPr>
            <a:lvl4pPr marL="1600200" indent="-228600">
              <a:lnSpc>
                <a:spcPct val="90000"/>
              </a:lnSpc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itchFamily="34" charset="0"/>
              </a:defRPr>
            </a:lvl4pPr>
            <a:lvl5pPr marL="2057400" indent="-228600">
              <a:lnSpc>
                <a:spcPct val="90000"/>
              </a:lnSpc>
              <a:spcBef>
                <a:spcPct val="20000"/>
              </a:spcBef>
              <a:buChar char="•"/>
              <a:defRPr sz="2000">
                <a:solidFill>
                  <a:schemeClr val="bg1"/>
                </a:solidFill>
                <a:latin typeface="Arial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bg1"/>
                </a:solidFill>
                <a:latin typeface="Arial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bg1"/>
                </a:solidFill>
                <a:latin typeface="Arial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bg1"/>
                </a:solidFill>
                <a:latin typeface="Arial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ct val="20000"/>
              </a:spcBef>
              <a:spcAft>
                <a:spcPct val="0"/>
              </a:spcAft>
              <a:buFont typeface="Arial" pitchFamily="34" charset="0"/>
              <a:buChar char="•"/>
              <a:defRPr sz="2000">
                <a:solidFill>
                  <a:schemeClr val="bg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itchFamily="34" charset="0"/>
              <a:buNone/>
            </a:pPr>
            <a:endParaRPr lang="zh-CN" altLang="en-US" sz="1900">
              <a:solidFill>
                <a:srgbClr val="FFFFFF"/>
              </a:solidFill>
              <a:ea typeface="宋体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10599468"/>
      </p:ext>
    </p:extLst>
  </p:cSld>
  <p:clrMapOvr>
    <a:masterClrMapping/>
  </p:clrMapOvr>
  <mc:AlternateContent xmlns:mc="http://schemas.openxmlformats.org/markup-compatibility/2006">
    <mc:Choice xmlns="" xmlns:p15="http://schemas.microsoft.com/office/powerpoint/2012/main" Requires="p15">
      <p:transition xmlns:p14="http://schemas.microsoft.com/office/powerpoint/2010/main" spd="slow" p14:dur="1250" advTm="3000">
        <p15:prstTrans prst="pageCurlDouble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9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19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19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 bldLvl="0" animBg="1" autoUpdateAnimBg="0"/>
      <p:bldP spid="37894" grpId="0" bldLvl="0" animBg="1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480456" y="602529"/>
            <a:ext cx="9173029" cy="914399"/>
          </a:xfrm>
          <a:prstGeom prst="roundRect">
            <a:avLst/>
          </a:prstGeom>
          <a:noFill/>
          <a:ln>
            <a:solidFill>
              <a:schemeClr val="bg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570967" y="705783"/>
            <a:ext cx="4992007" cy="707882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超星</a:t>
            </a:r>
            <a:r>
              <a:rPr lang="zh-CN" altLang="en-US" dirty="0" smtClean="0"/>
              <a:t>发现优势</a:t>
            </a:r>
            <a:endParaRPr lang="zh-CN" altLang="en-US" dirty="0"/>
          </a:p>
        </p:txBody>
      </p:sp>
      <p:grpSp>
        <p:nvGrpSpPr>
          <p:cNvPr id="2" name="组合 1"/>
          <p:cNvGrpSpPr/>
          <p:nvPr/>
        </p:nvGrpSpPr>
        <p:grpSpPr>
          <a:xfrm>
            <a:off x="1982651" y="2382731"/>
            <a:ext cx="8168640" cy="955031"/>
            <a:chOff x="1889760" y="2619103"/>
            <a:chExt cx="8168640" cy="955030"/>
          </a:xfrm>
        </p:grpSpPr>
        <p:sp>
          <p:nvSpPr>
            <p:cNvPr id="7" name="圆角矩形 6"/>
            <p:cNvSpPr/>
            <p:nvPr/>
          </p:nvSpPr>
          <p:spPr>
            <a:xfrm>
              <a:off x="1889760" y="2619103"/>
              <a:ext cx="8168640" cy="955030"/>
            </a:xfrm>
            <a:prstGeom prst="roundRect">
              <a:avLst>
                <a:gd name="adj" fmla="val 6667"/>
              </a:avLst>
            </a:prstGeom>
            <a:noFill/>
            <a:ln>
              <a:solidFill>
                <a:schemeClr val="bg1">
                  <a:alpha val="3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1889760" y="2629253"/>
              <a:ext cx="8168640" cy="944880"/>
            </a:xfrm>
            <a:prstGeom prst="roundRect">
              <a:avLst>
                <a:gd name="adj" fmla="val 5054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857625" y="2876936"/>
              <a:ext cx="4232911" cy="523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A0204" pitchFamily="34" charset="0"/>
                </a:rPr>
                <a:t>电子资源的目录体系</a:t>
              </a:r>
              <a:endPara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A0204" pitchFamily="34" charset="0"/>
              </a:endParaRPr>
            </a:p>
          </p:txBody>
        </p:sp>
        <p:sp>
          <p:nvSpPr>
            <p:cNvPr id="24" name="Freeform 27"/>
            <p:cNvSpPr>
              <a:spLocks noEditPoints="1"/>
            </p:cNvSpPr>
            <p:nvPr/>
          </p:nvSpPr>
          <p:spPr bwMode="auto">
            <a:xfrm>
              <a:off x="2630808" y="2917649"/>
              <a:ext cx="485770" cy="357937"/>
            </a:xfrm>
            <a:custGeom>
              <a:avLst/>
              <a:gdLst>
                <a:gd name="T0" fmla="*/ 87 w 87"/>
                <a:gd name="T1" fmla="*/ 50 h 59"/>
                <a:gd name="T2" fmla="*/ 87 w 87"/>
                <a:gd name="T3" fmla="*/ 54 h 59"/>
                <a:gd name="T4" fmla="*/ 80 w 87"/>
                <a:gd name="T5" fmla="*/ 59 h 59"/>
                <a:gd name="T6" fmla="*/ 7 w 87"/>
                <a:gd name="T7" fmla="*/ 59 h 59"/>
                <a:gd name="T8" fmla="*/ 0 w 87"/>
                <a:gd name="T9" fmla="*/ 54 h 59"/>
                <a:gd name="T10" fmla="*/ 0 w 87"/>
                <a:gd name="T11" fmla="*/ 50 h 59"/>
                <a:gd name="T12" fmla="*/ 7 w 87"/>
                <a:gd name="T13" fmla="*/ 50 h 59"/>
                <a:gd name="T14" fmla="*/ 80 w 87"/>
                <a:gd name="T15" fmla="*/ 50 h 59"/>
                <a:gd name="T16" fmla="*/ 87 w 87"/>
                <a:gd name="T17" fmla="*/ 50 h 59"/>
                <a:gd name="T18" fmla="*/ 11 w 87"/>
                <a:gd name="T19" fmla="*/ 40 h 59"/>
                <a:gd name="T20" fmla="*/ 11 w 87"/>
                <a:gd name="T21" fmla="*/ 8 h 59"/>
                <a:gd name="T22" fmla="*/ 19 w 87"/>
                <a:gd name="T23" fmla="*/ 0 h 59"/>
                <a:gd name="T24" fmla="*/ 68 w 87"/>
                <a:gd name="T25" fmla="*/ 0 h 59"/>
                <a:gd name="T26" fmla="*/ 76 w 87"/>
                <a:gd name="T27" fmla="*/ 8 h 59"/>
                <a:gd name="T28" fmla="*/ 76 w 87"/>
                <a:gd name="T29" fmla="*/ 40 h 59"/>
                <a:gd name="T30" fmla="*/ 68 w 87"/>
                <a:gd name="T31" fmla="*/ 47 h 59"/>
                <a:gd name="T32" fmla="*/ 19 w 87"/>
                <a:gd name="T33" fmla="*/ 47 h 59"/>
                <a:gd name="T34" fmla="*/ 11 w 87"/>
                <a:gd name="T35" fmla="*/ 40 h 59"/>
                <a:gd name="T36" fmla="*/ 17 w 87"/>
                <a:gd name="T37" fmla="*/ 40 h 59"/>
                <a:gd name="T38" fmla="*/ 19 w 87"/>
                <a:gd name="T39" fmla="*/ 41 h 59"/>
                <a:gd name="T40" fmla="*/ 68 w 87"/>
                <a:gd name="T41" fmla="*/ 41 h 59"/>
                <a:gd name="T42" fmla="*/ 70 w 87"/>
                <a:gd name="T43" fmla="*/ 40 h 59"/>
                <a:gd name="T44" fmla="*/ 70 w 87"/>
                <a:gd name="T45" fmla="*/ 8 h 59"/>
                <a:gd name="T46" fmla="*/ 68 w 87"/>
                <a:gd name="T47" fmla="*/ 6 h 59"/>
                <a:gd name="T48" fmla="*/ 19 w 87"/>
                <a:gd name="T49" fmla="*/ 6 h 59"/>
                <a:gd name="T50" fmla="*/ 17 w 87"/>
                <a:gd name="T51" fmla="*/ 8 h 59"/>
                <a:gd name="T52" fmla="*/ 17 w 87"/>
                <a:gd name="T53" fmla="*/ 40 h 59"/>
                <a:gd name="T54" fmla="*/ 48 w 87"/>
                <a:gd name="T55" fmla="*/ 54 h 59"/>
                <a:gd name="T56" fmla="*/ 47 w 87"/>
                <a:gd name="T57" fmla="*/ 53 h 59"/>
                <a:gd name="T58" fmla="*/ 40 w 87"/>
                <a:gd name="T59" fmla="*/ 53 h 59"/>
                <a:gd name="T60" fmla="*/ 39 w 87"/>
                <a:gd name="T61" fmla="*/ 54 h 59"/>
                <a:gd name="T62" fmla="*/ 40 w 87"/>
                <a:gd name="T63" fmla="*/ 54 h 59"/>
                <a:gd name="T64" fmla="*/ 47 w 87"/>
                <a:gd name="T65" fmla="*/ 54 h 59"/>
                <a:gd name="T66" fmla="*/ 48 w 87"/>
                <a:gd name="T67" fmla="*/ 5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" h="59">
                  <a:moveTo>
                    <a:pt x="87" y="50"/>
                  </a:moveTo>
                  <a:cubicBezTo>
                    <a:pt x="87" y="54"/>
                    <a:pt x="87" y="54"/>
                    <a:pt x="87" y="54"/>
                  </a:cubicBezTo>
                  <a:cubicBezTo>
                    <a:pt x="87" y="57"/>
                    <a:pt x="84" y="59"/>
                    <a:pt x="80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3" y="59"/>
                    <a:pt x="0" y="57"/>
                    <a:pt x="0" y="5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80" y="50"/>
                    <a:pt x="80" y="50"/>
                    <a:pt x="80" y="50"/>
                  </a:cubicBezTo>
                  <a:lnTo>
                    <a:pt x="87" y="50"/>
                  </a:lnTo>
                  <a:close/>
                  <a:moveTo>
                    <a:pt x="11" y="40"/>
                  </a:moveTo>
                  <a:cubicBezTo>
                    <a:pt x="11" y="8"/>
                    <a:pt x="11" y="8"/>
                    <a:pt x="11" y="8"/>
                  </a:cubicBezTo>
                  <a:cubicBezTo>
                    <a:pt x="11" y="4"/>
                    <a:pt x="15" y="0"/>
                    <a:pt x="19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40"/>
                    <a:pt x="76" y="40"/>
                    <a:pt x="76" y="40"/>
                  </a:cubicBezTo>
                  <a:cubicBezTo>
                    <a:pt x="76" y="44"/>
                    <a:pt x="72" y="47"/>
                    <a:pt x="68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5" y="47"/>
                    <a:pt x="11" y="44"/>
                    <a:pt x="11" y="40"/>
                  </a:cubicBezTo>
                  <a:close/>
                  <a:moveTo>
                    <a:pt x="17" y="40"/>
                  </a:moveTo>
                  <a:cubicBezTo>
                    <a:pt x="17" y="41"/>
                    <a:pt x="18" y="41"/>
                    <a:pt x="19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9" y="41"/>
                    <a:pt x="70" y="41"/>
                    <a:pt x="70" y="40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70" y="7"/>
                    <a:pt x="69" y="6"/>
                    <a:pt x="6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8" y="6"/>
                    <a:pt x="17" y="7"/>
                    <a:pt x="17" y="8"/>
                  </a:cubicBezTo>
                  <a:lnTo>
                    <a:pt x="17" y="40"/>
                  </a:lnTo>
                  <a:close/>
                  <a:moveTo>
                    <a:pt x="48" y="54"/>
                  </a:moveTo>
                  <a:cubicBezTo>
                    <a:pt x="48" y="53"/>
                    <a:pt x="48" y="53"/>
                    <a:pt x="47" y="53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39" y="53"/>
                    <a:pt x="39" y="53"/>
                    <a:pt x="39" y="54"/>
                  </a:cubicBezTo>
                  <a:cubicBezTo>
                    <a:pt x="39" y="54"/>
                    <a:pt x="39" y="54"/>
                    <a:pt x="40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8" y="54"/>
                    <a:pt x="48" y="54"/>
                    <a:pt x="48" y="54"/>
                  </a:cubicBezTo>
                  <a:close/>
                </a:path>
              </a:pathLst>
            </a:custGeom>
            <a:noFill/>
            <a:ln>
              <a:solidFill>
                <a:schemeClr val="bg1">
                  <a:alpha val="70000"/>
                </a:schemeClr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1982651" y="3545575"/>
            <a:ext cx="8168640" cy="955031"/>
            <a:chOff x="1889760" y="2619103"/>
            <a:chExt cx="8168640" cy="955030"/>
          </a:xfrm>
        </p:grpSpPr>
        <p:sp>
          <p:nvSpPr>
            <p:cNvPr id="10" name="圆角矩形 9"/>
            <p:cNvSpPr/>
            <p:nvPr/>
          </p:nvSpPr>
          <p:spPr>
            <a:xfrm>
              <a:off x="1889760" y="2619103"/>
              <a:ext cx="8168640" cy="955030"/>
            </a:xfrm>
            <a:prstGeom prst="roundRect">
              <a:avLst>
                <a:gd name="adj" fmla="val 6667"/>
              </a:avLst>
            </a:prstGeom>
            <a:noFill/>
            <a:ln>
              <a:solidFill>
                <a:schemeClr val="bg1">
                  <a:alpha val="3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圆角矩形 10"/>
            <p:cNvSpPr/>
            <p:nvPr/>
          </p:nvSpPr>
          <p:spPr>
            <a:xfrm>
              <a:off x="1889760" y="2629253"/>
              <a:ext cx="8168640" cy="944880"/>
            </a:xfrm>
            <a:prstGeom prst="roundRect">
              <a:avLst>
                <a:gd name="adj" fmla="val 5054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文本框 11"/>
            <p:cNvSpPr txBox="1"/>
            <p:nvPr/>
          </p:nvSpPr>
          <p:spPr>
            <a:xfrm>
              <a:off x="3894947" y="2835007"/>
              <a:ext cx="423291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>
                  <a:sym typeface="Calibri" panose="020F05020202040A0204" pitchFamily="34" charset="0"/>
                </a:rPr>
                <a:t>图书馆各类专业服务延伸</a:t>
              </a:r>
              <a:endParaRPr lang="en-US" altLang="zh-CN" dirty="0">
                <a:sym typeface="Calibri" panose="020F05020202040A0204" pitchFamily="34" charset="0"/>
              </a:endParaRPr>
            </a:p>
          </p:txBody>
        </p:sp>
        <p:sp>
          <p:nvSpPr>
            <p:cNvPr id="13" name="Freeform 27"/>
            <p:cNvSpPr>
              <a:spLocks noEditPoints="1"/>
            </p:cNvSpPr>
            <p:nvPr/>
          </p:nvSpPr>
          <p:spPr bwMode="auto">
            <a:xfrm>
              <a:off x="2630808" y="2917649"/>
              <a:ext cx="485770" cy="357937"/>
            </a:xfrm>
            <a:custGeom>
              <a:avLst/>
              <a:gdLst>
                <a:gd name="T0" fmla="*/ 87 w 87"/>
                <a:gd name="T1" fmla="*/ 50 h 59"/>
                <a:gd name="T2" fmla="*/ 87 w 87"/>
                <a:gd name="T3" fmla="*/ 54 h 59"/>
                <a:gd name="T4" fmla="*/ 80 w 87"/>
                <a:gd name="T5" fmla="*/ 59 h 59"/>
                <a:gd name="T6" fmla="*/ 7 w 87"/>
                <a:gd name="T7" fmla="*/ 59 h 59"/>
                <a:gd name="T8" fmla="*/ 0 w 87"/>
                <a:gd name="T9" fmla="*/ 54 h 59"/>
                <a:gd name="T10" fmla="*/ 0 w 87"/>
                <a:gd name="T11" fmla="*/ 50 h 59"/>
                <a:gd name="T12" fmla="*/ 7 w 87"/>
                <a:gd name="T13" fmla="*/ 50 h 59"/>
                <a:gd name="T14" fmla="*/ 80 w 87"/>
                <a:gd name="T15" fmla="*/ 50 h 59"/>
                <a:gd name="T16" fmla="*/ 87 w 87"/>
                <a:gd name="T17" fmla="*/ 50 h 59"/>
                <a:gd name="T18" fmla="*/ 11 w 87"/>
                <a:gd name="T19" fmla="*/ 40 h 59"/>
                <a:gd name="T20" fmla="*/ 11 w 87"/>
                <a:gd name="T21" fmla="*/ 8 h 59"/>
                <a:gd name="T22" fmla="*/ 19 w 87"/>
                <a:gd name="T23" fmla="*/ 0 h 59"/>
                <a:gd name="T24" fmla="*/ 68 w 87"/>
                <a:gd name="T25" fmla="*/ 0 h 59"/>
                <a:gd name="T26" fmla="*/ 76 w 87"/>
                <a:gd name="T27" fmla="*/ 8 h 59"/>
                <a:gd name="T28" fmla="*/ 76 w 87"/>
                <a:gd name="T29" fmla="*/ 40 h 59"/>
                <a:gd name="T30" fmla="*/ 68 w 87"/>
                <a:gd name="T31" fmla="*/ 47 h 59"/>
                <a:gd name="T32" fmla="*/ 19 w 87"/>
                <a:gd name="T33" fmla="*/ 47 h 59"/>
                <a:gd name="T34" fmla="*/ 11 w 87"/>
                <a:gd name="T35" fmla="*/ 40 h 59"/>
                <a:gd name="T36" fmla="*/ 17 w 87"/>
                <a:gd name="T37" fmla="*/ 40 h 59"/>
                <a:gd name="T38" fmla="*/ 19 w 87"/>
                <a:gd name="T39" fmla="*/ 41 h 59"/>
                <a:gd name="T40" fmla="*/ 68 w 87"/>
                <a:gd name="T41" fmla="*/ 41 h 59"/>
                <a:gd name="T42" fmla="*/ 70 w 87"/>
                <a:gd name="T43" fmla="*/ 40 h 59"/>
                <a:gd name="T44" fmla="*/ 70 w 87"/>
                <a:gd name="T45" fmla="*/ 8 h 59"/>
                <a:gd name="T46" fmla="*/ 68 w 87"/>
                <a:gd name="T47" fmla="*/ 6 h 59"/>
                <a:gd name="T48" fmla="*/ 19 w 87"/>
                <a:gd name="T49" fmla="*/ 6 h 59"/>
                <a:gd name="T50" fmla="*/ 17 w 87"/>
                <a:gd name="T51" fmla="*/ 8 h 59"/>
                <a:gd name="T52" fmla="*/ 17 w 87"/>
                <a:gd name="T53" fmla="*/ 40 h 59"/>
                <a:gd name="T54" fmla="*/ 48 w 87"/>
                <a:gd name="T55" fmla="*/ 54 h 59"/>
                <a:gd name="T56" fmla="*/ 47 w 87"/>
                <a:gd name="T57" fmla="*/ 53 h 59"/>
                <a:gd name="T58" fmla="*/ 40 w 87"/>
                <a:gd name="T59" fmla="*/ 53 h 59"/>
                <a:gd name="T60" fmla="*/ 39 w 87"/>
                <a:gd name="T61" fmla="*/ 54 h 59"/>
                <a:gd name="T62" fmla="*/ 40 w 87"/>
                <a:gd name="T63" fmla="*/ 54 h 59"/>
                <a:gd name="T64" fmla="*/ 47 w 87"/>
                <a:gd name="T65" fmla="*/ 54 h 59"/>
                <a:gd name="T66" fmla="*/ 48 w 87"/>
                <a:gd name="T67" fmla="*/ 5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" h="59">
                  <a:moveTo>
                    <a:pt x="87" y="50"/>
                  </a:moveTo>
                  <a:cubicBezTo>
                    <a:pt x="87" y="54"/>
                    <a:pt x="87" y="54"/>
                    <a:pt x="87" y="54"/>
                  </a:cubicBezTo>
                  <a:cubicBezTo>
                    <a:pt x="87" y="57"/>
                    <a:pt x="84" y="59"/>
                    <a:pt x="80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3" y="59"/>
                    <a:pt x="0" y="57"/>
                    <a:pt x="0" y="5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80" y="50"/>
                    <a:pt x="80" y="50"/>
                    <a:pt x="80" y="50"/>
                  </a:cubicBezTo>
                  <a:lnTo>
                    <a:pt x="87" y="50"/>
                  </a:lnTo>
                  <a:close/>
                  <a:moveTo>
                    <a:pt x="11" y="40"/>
                  </a:moveTo>
                  <a:cubicBezTo>
                    <a:pt x="11" y="8"/>
                    <a:pt x="11" y="8"/>
                    <a:pt x="11" y="8"/>
                  </a:cubicBezTo>
                  <a:cubicBezTo>
                    <a:pt x="11" y="4"/>
                    <a:pt x="15" y="0"/>
                    <a:pt x="19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40"/>
                    <a:pt x="76" y="40"/>
                    <a:pt x="76" y="40"/>
                  </a:cubicBezTo>
                  <a:cubicBezTo>
                    <a:pt x="76" y="44"/>
                    <a:pt x="72" y="47"/>
                    <a:pt x="68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5" y="47"/>
                    <a:pt x="11" y="44"/>
                    <a:pt x="11" y="40"/>
                  </a:cubicBezTo>
                  <a:close/>
                  <a:moveTo>
                    <a:pt x="17" y="40"/>
                  </a:moveTo>
                  <a:cubicBezTo>
                    <a:pt x="17" y="41"/>
                    <a:pt x="18" y="41"/>
                    <a:pt x="19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9" y="41"/>
                    <a:pt x="70" y="41"/>
                    <a:pt x="70" y="40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70" y="7"/>
                    <a:pt x="69" y="6"/>
                    <a:pt x="6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8" y="6"/>
                    <a:pt x="17" y="7"/>
                    <a:pt x="17" y="8"/>
                  </a:cubicBezTo>
                  <a:lnTo>
                    <a:pt x="17" y="40"/>
                  </a:lnTo>
                  <a:close/>
                  <a:moveTo>
                    <a:pt x="48" y="54"/>
                  </a:moveTo>
                  <a:cubicBezTo>
                    <a:pt x="48" y="53"/>
                    <a:pt x="48" y="53"/>
                    <a:pt x="47" y="53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39" y="53"/>
                    <a:pt x="39" y="53"/>
                    <a:pt x="39" y="54"/>
                  </a:cubicBezTo>
                  <a:cubicBezTo>
                    <a:pt x="39" y="54"/>
                    <a:pt x="39" y="54"/>
                    <a:pt x="40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8" y="54"/>
                    <a:pt x="48" y="54"/>
                    <a:pt x="48" y="54"/>
                  </a:cubicBezTo>
                  <a:close/>
                </a:path>
              </a:pathLst>
            </a:custGeom>
            <a:noFill/>
            <a:ln>
              <a:solidFill>
                <a:schemeClr val="bg1">
                  <a:alpha val="70000"/>
                </a:schemeClr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1982648" y="4740873"/>
            <a:ext cx="8168640" cy="955031"/>
            <a:chOff x="1889760" y="2619103"/>
            <a:chExt cx="8168640" cy="955030"/>
          </a:xfrm>
        </p:grpSpPr>
        <p:sp>
          <p:nvSpPr>
            <p:cNvPr id="15" name="圆角矩形 14"/>
            <p:cNvSpPr/>
            <p:nvPr/>
          </p:nvSpPr>
          <p:spPr>
            <a:xfrm>
              <a:off x="1889760" y="2619103"/>
              <a:ext cx="8168640" cy="955030"/>
            </a:xfrm>
            <a:prstGeom prst="roundRect">
              <a:avLst>
                <a:gd name="adj" fmla="val 6667"/>
              </a:avLst>
            </a:prstGeom>
            <a:noFill/>
            <a:ln>
              <a:solidFill>
                <a:schemeClr val="bg1">
                  <a:alpha val="3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圆角矩形 15"/>
            <p:cNvSpPr/>
            <p:nvPr/>
          </p:nvSpPr>
          <p:spPr>
            <a:xfrm>
              <a:off x="1889760" y="2629253"/>
              <a:ext cx="8168640" cy="944880"/>
            </a:xfrm>
            <a:prstGeom prst="roundRect">
              <a:avLst>
                <a:gd name="adj" fmla="val 5054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文本框 16"/>
            <p:cNvSpPr txBox="1"/>
            <p:nvPr/>
          </p:nvSpPr>
          <p:spPr>
            <a:xfrm>
              <a:off x="3894947" y="2835007"/>
              <a:ext cx="4232911" cy="523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algn="ctr">
                <a:defRPr sz="2800" b="1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</a:lstStyle>
            <a:p>
              <a:r>
                <a:rPr lang="zh-CN" altLang="en-US" dirty="0" smtClean="0">
                  <a:sym typeface="Calibri" panose="020F05020202040A0204" pitchFamily="34" charset="0"/>
                </a:rPr>
                <a:t>分析、挖掘功能</a:t>
              </a:r>
              <a:endParaRPr lang="en-US" altLang="zh-CN" dirty="0">
                <a:sym typeface="Calibri" panose="020F05020202040A0204" pitchFamily="34" charset="0"/>
              </a:endParaRPr>
            </a:p>
          </p:txBody>
        </p:sp>
        <p:sp>
          <p:nvSpPr>
            <p:cNvPr id="19" name="Freeform 27"/>
            <p:cNvSpPr>
              <a:spLocks noEditPoints="1"/>
            </p:cNvSpPr>
            <p:nvPr/>
          </p:nvSpPr>
          <p:spPr bwMode="auto">
            <a:xfrm>
              <a:off x="2630808" y="2917649"/>
              <a:ext cx="485770" cy="357937"/>
            </a:xfrm>
            <a:custGeom>
              <a:avLst/>
              <a:gdLst>
                <a:gd name="T0" fmla="*/ 87 w 87"/>
                <a:gd name="T1" fmla="*/ 50 h 59"/>
                <a:gd name="T2" fmla="*/ 87 w 87"/>
                <a:gd name="T3" fmla="*/ 54 h 59"/>
                <a:gd name="T4" fmla="*/ 80 w 87"/>
                <a:gd name="T5" fmla="*/ 59 h 59"/>
                <a:gd name="T6" fmla="*/ 7 w 87"/>
                <a:gd name="T7" fmla="*/ 59 h 59"/>
                <a:gd name="T8" fmla="*/ 0 w 87"/>
                <a:gd name="T9" fmla="*/ 54 h 59"/>
                <a:gd name="T10" fmla="*/ 0 w 87"/>
                <a:gd name="T11" fmla="*/ 50 h 59"/>
                <a:gd name="T12" fmla="*/ 7 w 87"/>
                <a:gd name="T13" fmla="*/ 50 h 59"/>
                <a:gd name="T14" fmla="*/ 80 w 87"/>
                <a:gd name="T15" fmla="*/ 50 h 59"/>
                <a:gd name="T16" fmla="*/ 87 w 87"/>
                <a:gd name="T17" fmla="*/ 50 h 59"/>
                <a:gd name="T18" fmla="*/ 11 w 87"/>
                <a:gd name="T19" fmla="*/ 40 h 59"/>
                <a:gd name="T20" fmla="*/ 11 w 87"/>
                <a:gd name="T21" fmla="*/ 8 h 59"/>
                <a:gd name="T22" fmla="*/ 19 w 87"/>
                <a:gd name="T23" fmla="*/ 0 h 59"/>
                <a:gd name="T24" fmla="*/ 68 w 87"/>
                <a:gd name="T25" fmla="*/ 0 h 59"/>
                <a:gd name="T26" fmla="*/ 76 w 87"/>
                <a:gd name="T27" fmla="*/ 8 h 59"/>
                <a:gd name="T28" fmla="*/ 76 w 87"/>
                <a:gd name="T29" fmla="*/ 40 h 59"/>
                <a:gd name="T30" fmla="*/ 68 w 87"/>
                <a:gd name="T31" fmla="*/ 47 h 59"/>
                <a:gd name="T32" fmla="*/ 19 w 87"/>
                <a:gd name="T33" fmla="*/ 47 h 59"/>
                <a:gd name="T34" fmla="*/ 11 w 87"/>
                <a:gd name="T35" fmla="*/ 40 h 59"/>
                <a:gd name="T36" fmla="*/ 17 w 87"/>
                <a:gd name="T37" fmla="*/ 40 h 59"/>
                <a:gd name="T38" fmla="*/ 19 w 87"/>
                <a:gd name="T39" fmla="*/ 41 h 59"/>
                <a:gd name="T40" fmla="*/ 68 w 87"/>
                <a:gd name="T41" fmla="*/ 41 h 59"/>
                <a:gd name="T42" fmla="*/ 70 w 87"/>
                <a:gd name="T43" fmla="*/ 40 h 59"/>
                <a:gd name="T44" fmla="*/ 70 w 87"/>
                <a:gd name="T45" fmla="*/ 8 h 59"/>
                <a:gd name="T46" fmla="*/ 68 w 87"/>
                <a:gd name="T47" fmla="*/ 6 h 59"/>
                <a:gd name="T48" fmla="*/ 19 w 87"/>
                <a:gd name="T49" fmla="*/ 6 h 59"/>
                <a:gd name="T50" fmla="*/ 17 w 87"/>
                <a:gd name="T51" fmla="*/ 8 h 59"/>
                <a:gd name="T52" fmla="*/ 17 w 87"/>
                <a:gd name="T53" fmla="*/ 40 h 59"/>
                <a:gd name="T54" fmla="*/ 48 w 87"/>
                <a:gd name="T55" fmla="*/ 54 h 59"/>
                <a:gd name="T56" fmla="*/ 47 w 87"/>
                <a:gd name="T57" fmla="*/ 53 h 59"/>
                <a:gd name="T58" fmla="*/ 40 w 87"/>
                <a:gd name="T59" fmla="*/ 53 h 59"/>
                <a:gd name="T60" fmla="*/ 39 w 87"/>
                <a:gd name="T61" fmla="*/ 54 h 59"/>
                <a:gd name="T62" fmla="*/ 40 w 87"/>
                <a:gd name="T63" fmla="*/ 54 h 59"/>
                <a:gd name="T64" fmla="*/ 47 w 87"/>
                <a:gd name="T65" fmla="*/ 54 h 59"/>
                <a:gd name="T66" fmla="*/ 48 w 87"/>
                <a:gd name="T67" fmla="*/ 5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" h="59">
                  <a:moveTo>
                    <a:pt x="87" y="50"/>
                  </a:moveTo>
                  <a:cubicBezTo>
                    <a:pt x="87" y="54"/>
                    <a:pt x="87" y="54"/>
                    <a:pt x="87" y="54"/>
                  </a:cubicBezTo>
                  <a:cubicBezTo>
                    <a:pt x="87" y="57"/>
                    <a:pt x="84" y="59"/>
                    <a:pt x="80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3" y="59"/>
                    <a:pt x="0" y="57"/>
                    <a:pt x="0" y="5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80" y="50"/>
                    <a:pt x="80" y="50"/>
                    <a:pt x="80" y="50"/>
                  </a:cubicBezTo>
                  <a:lnTo>
                    <a:pt x="87" y="50"/>
                  </a:lnTo>
                  <a:close/>
                  <a:moveTo>
                    <a:pt x="11" y="40"/>
                  </a:moveTo>
                  <a:cubicBezTo>
                    <a:pt x="11" y="8"/>
                    <a:pt x="11" y="8"/>
                    <a:pt x="11" y="8"/>
                  </a:cubicBezTo>
                  <a:cubicBezTo>
                    <a:pt x="11" y="4"/>
                    <a:pt x="15" y="0"/>
                    <a:pt x="19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40"/>
                    <a:pt x="76" y="40"/>
                    <a:pt x="76" y="40"/>
                  </a:cubicBezTo>
                  <a:cubicBezTo>
                    <a:pt x="76" y="44"/>
                    <a:pt x="72" y="47"/>
                    <a:pt x="68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5" y="47"/>
                    <a:pt x="11" y="44"/>
                    <a:pt x="11" y="40"/>
                  </a:cubicBezTo>
                  <a:close/>
                  <a:moveTo>
                    <a:pt x="17" y="40"/>
                  </a:moveTo>
                  <a:cubicBezTo>
                    <a:pt x="17" y="41"/>
                    <a:pt x="18" y="41"/>
                    <a:pt x="19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9" y="41"/>
                    <a:pt x="70" y="41"/>
                    <a:pt x="70" y="40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70" y="7"/>
                    <a:pt x="69" y="6"/>
                    <a:pt x="6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8" y="6"/>
                    <a:pt x="17" y="7"/>
                    <a:pt x="17" y="8"/>
                  </a:cubicBezTo>
                  <a:lnTo>
                    <a:pt x="17" y="40"/>
                  </a:lnTo>
                  <a:close/>
                  <a:moveTo>
                    <a:pt x="48" y="54"/>
                  </a:moveTo>
                  <a:cubicBezTo>
                    <a:pt x="48" y="53"/>
                    <a:pt x="48" y="53"/>
                    <a:pt x="47" y="53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39" y="53"/>
                    <a:pt x="39" y="53"/>
                    <a:pt x="39" y="54"/>
                  </a:cubicBezTo>
                  <a:cubicBezTo>
                    <a:pt x="39" y="54"/>
                    <a:pt x="39" y="54"/>
                    <a:pt x="40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8" y="54"/>
                    <a:pt x="48" y="54"/>
                    <a:pt x="48" y="54"/>
                  </a:cubicBezTo>
                  <a:close/>
                </a:path>
              </a:pathLst>
            </a:custGeom>
            <a:noFill/>
            <a:ln>
              <a:solidFill>
                <a:schemeClr val="bg1">
                  <a:alpha val="70000"/>
                </a:schemeClr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18190992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 bwMode="auto">
          <a:xfrm>
            <a:off x="1838325" y="1292227"/>
            <a:ext cx="8229600" cy="1490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marL="288925" indent="-288925" defTabSz="9128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519113" indent="-228600" defTabSz="9128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712788" indent="-192088" defTabSz="9128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954088" indent="-241300" defTabSz="9128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1184275" indent="-228600" defTabSz="912813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1641475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098675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2555875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013075" indent="-228600" defTabSz="912813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90000"/>
              </a:lnSpc>
              <a:buFont typeface="Arial" panose="020B0604020202020204" pitchFamily="34" charset="0"/>
              <a:buNone/>
              <a:defRPr/>
            </a:pPr>
            <a:r>
              <a:rPr lang="zh-CN" altLang="en-US" sz="43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超星发现</a:t>
            </a:r>
            <a:r>
              <a:rPr lang="en-US" altLang="zh-CN" sz="43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-</a:t>
            </a:r>
            <a:r>
              <a:rPr lang="zh-CN" altLang="en-US" sz="43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分析工具</a:t>
            </a:r>
            <a:endParaRPr lang="en-US" sz="43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  <a:p>
            <a:pPr algn="ctr">
              <a:lnSpc>
                <a:spcPct val="90000"/>
              </a:lnSpc>
              <a:spcBef>
                <a:spcPts val="2400"/>
              </a:spcBef>
              <a:defRPr/>
            </a:pPr>
            <a:r>
              <a:rPr lang="zh-CN" altLang="en-US" sz="43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rPr>
              <a:t>数据分析和知识挖掘服务</a:t>
            </a:r>
          </a:p>
        </p:txBody>
      </p:sp>
      <p:pic>
        <p:nvPicPr>
          <p:cNvPr id="3" name="图片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27699" y="3045995"/>
            <a:ext cx="4418012" cy="3924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83393322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bldLvl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7148" y="309912"/>
            <a:ext cx="2031325" cy="830997"/>
          </a:xfrm>
          <a:prstGeom prst="rect">
            <a:avLst/>
          </a:prstGeom>
          <a:ln>
            <a:solidFill>
              <a:schemeClr val="bg1">
                <a:alpha val="36000"/>
              </a:schemeClr>
            </a:solidFill>
          </a:ln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4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服务一</a:t>
            </a:r>
          </a:p>
        </p:txBody>
      </p:sp>
      <p:sp>
        <p:nvSpPr>
          <p:cNvPr id="3" name="Text Box 9"/>
          <p:cNvSpPr>
            <a:spLocks noChangeArrowheads="1"/>
          </p:cNvSpPr>
          <p:nvPr/>
        </p:nvSpPr>
        <p:spPr bwMode="auto">
          <a:xfrm>
            <a:off x="2581273" y="2020383"/>
            <a:ext cx="7029451" cy="91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36" tIns="45718" rIns="91436" bIns="45718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3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可视化的知识关联图谱</a:t>
            </a:r>
            <a:endParaRPr lang="zh-CN" altLang="en-US" dirty="0">
              <a:solidFill>
                <a:schemeClr val="bg1"/>
              </a:solidFill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pic>
        <p:nvPicPr>
          <p:cNvPr id="4" name="图片 6"/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b="41682"/>
          <a:stretch>
            <a:fillRect/>
          </a:stretch>
        </p:blipFill>
        <p:spPr bwMode="auto">
          <a:xfrm>
            <a:off x="-285748" y="3763965"/>
            <a:ext cx="12830175" cy="369411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639620851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utoUpdateAnimBg="0"/>
      <p:bldP spid="3" grpId="1" bldLvl="0" autoUpdateAnimBg="0"/>
      <p:bldP spid="3" grpId="2" bldLvl="0" autoUpdateAnimBg="0"/>
      <p:bldP spid="3" grpId="3" bldLvl="0" autoUpdateAnimBg="0"/>
      <p:bldP spid="3" grpId="4" bldLvl="0" autoUpdateAnimBg="0"/>
      <p:bldP spid="3" grpId="5" bldLvl="0" autoUpdateAnimBg="0"/>
      <p:bldP spid="3" grpId="6" bldLvl="0" autoUpdateAnimBg="0"/>
      <p:bldP spid="3" grpId="7" bldLvl="0" autoUpdateAnimBg="0"/>
      <p:bldP spid="3" grpId="8" bldLvl="0" autoUpdateAnimBg="0"/>
      <p:bldP spid="3" grpId="9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43051" y="2"/>
            <a:ext cx="9144000" cy="69130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圆角矩形标注 2"/>
          <p:cNvSpPr>
            <a:spLocks noChangeArrowheads="1"/>
          </p:cNvSpPr>
          <p:nvPr/>
        </p:nvSpPr>
        <p:spPr bwMode="auto">
          <a:xfrm>
            <a:off x="8420101" y="1699684"/>
            <a:ext cx="2004483" cy="575733"/>
          </a:xfrm>
          <a:prstGeom prst="wedgeRoundRectCallout">
            <a:avLst>
              <a:gd name="adj1" fmla="val 42935"/>
              <a:gd name="adj2" fmla="val -92315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可视化按钮</a:t>
            </a:r>
          </a:p>
        </p:txBody>
      </p:sp>
    </p:spTree>
    <p:extLst>
      <p:ext uri="{BB962C8B-B14F-4D97-AF65-F5344CB8AC3E}">
        <p14:creationId xmlns:p14="http://schemas.microsoft.com/office/powerpoint/2010/main" xmlns="" val="3905932492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66435" y="317502"/>
            <a:ext cx="6834716" cy="62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9334502" y="1182933"/>
            <a:ext cx="305787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6" tIns="45718" rIns="91436" bIns="45718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关系密切领域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9665265" y="2155331"/>
            <a:ext cx="210969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6" tIns="45718" rIns="91436" bIns="45718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论文选题</a:t>
            </a:r>
          </a:p>
        </p:txBody>
      </p: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4083052" y="1475321"/>
            <a:ext cx="1518555" cy="1462311"/>
            <a:chOff x="1362613" y="1478555"/>
            <a:chExt cx="985892" cy="949129"/>
          </a:xfrm>
        </p:grpSpPr>
        <p:cxnSp>
          <p:nvCxnSpPr>
            <p:cNvPr id="8" name="直接箭头连接符 16"/>
            <p:cNvCxnSpPr>
              <a:cxnSpLocks noChangeShapeType="1"/>
              <a:stCxn id="9" idx="5"/>
            </p:cNvCxnSpPr>
            <p:nvPr/>
          </p:nvCxnSpPr>
          <p:spPr bwMode="auto">
            <a:xfrm>
              <a:off x="1844924" y="1919923"/>
              <a:ext cx="503581" cy="507761"/>
            </a:xfrm>
            <a:prstGeom prst="straightConnector1">
              <a:avLst/>
            </a:prstGeom>
            <a:noFill/>
            <a:ln w="34925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9" name="椭圆 8"/>
            <p:cNvSpPr>
              <a:spLocks noChangeArrowheads="1"/>
            </p:cNvSpPr>
            <p:nvPr/>
          </p:nvSpPr>
          <p:spPr bwMode="auto">
            <a:xfrm>
              <a:off x="1362613" y="1478555"/>
              <a:ext cx="565181" cy="517418"/>
            </a:xfrm>
            <a:prstGeom prst="ellipse">
              <a:avLst/>
            </a:prstGeom>
            <a:solidFill>
              <a:schemeClr val="tx2">
                <a:lumMod val="40000"/>
                <a:lumOff val="60000"/>
                <a:alpha val="31000"/>
              </a:schemeClr>
            </a:solidFill>
            <a:ln w="19050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algn="ctr" eaLnBrk="1" hangingPunct="1">
                <a:defRPr/>
              </a:pPr>
              <a:endParaRPr lang="zh-CN" altLang="en-US" sz="2400"/>
            </a:p>
          </p:txBody>
        </p:sp>
      </p:grp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3266019" y="3454401"/>
            <a:ext cx="2330407" cy="1555235"/>
            <a:chOff x="1362613" y="773361"/>
            <a:chExt cx="2013395" cy="1222289"/>
          </a:xfrm>
        </p:grpSpPr>
        <p:cxnSp>
          <p:nvCxnSpPr>
            <p:cNvPr id="11" name="直接箭头连接符 22"/>
            <p:cNvCxnSpPr>
              <a:cxnSpLocks noChangeShapeType="1"/>
            </p:cNvCxnSpPr>
            <p:nvPr/>
          </p:nvCxnSpPr>
          <p:spPr bwMode="auto">
            <a:xfrm flipV="1">
              <a:off x="1927676" y="773361"/>
              <a:ext cx="1448332" cy="815333"/>
            </a:xfrm>
            <a:prstGeom prst="straightConnector1">
              <a:avLst/>
            </a:prstGeom>
            <a:noFill/>
            <a:ln w="34925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12" name="椭圆 11"/>
            <p:cNvSpPr>
              <a:spLocks noChangeArrowheads="1"/>
            </p:cNvSpPr>
            <p:nvPr/>
          </p:nvSpPr>
          <p:spPr bwMode="auto">
            <a:xfrm>
              <a:off x="1362613" y="1478676"/>
              <a:ext cx="564089" cy="516974"/>
            </a:xfrm>
            <a:prstGeom prst="ellipse">
              <a:avLst/>
            </a:prstGeom>
            <a:solidFill>
              <a:schemeClr val="tx2">
                <a:lumMod val="40000"/>
                <a:lumOff val="60000"/>
                <a:alpha val="31000"/>
              </a:schemeClr>
            </a:solidFill>
            <a:ln w="19050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algn="ctr" eaLnBrk="1" hangingPunct="1">
                <a:defRPr/>
              </a:pPr>
              <a:endParaRPr lang="zh-CN" altLang="en-US" sz="2400"/>
            </a:p>
          </p:txBody>
        </p:sp>
      </p:grpSp>
      <p:sp>
        <p:nvSpPr>
          <p:cNvPr id="13" name="矩形 12"/>
          <p:cNvSpPr/>
          <p:nvPr/>
        </p:nvSpPr>
        <p:spPr>
          <a:xfrm>
            <a:off x="483505" y="552452"/>
            <a:ext cx="800219" cy="5262979"/>
          </a:xfrm>
          <a:prstGeom prst="rect">
            <a:avLst/>
          </a:prstGeom>
          <a:ln>
            <a:solidFill>
              <a:schemeClr val="bg1">
                <a:alpha val="36000"/>
              </a:schemeClr>
            </a:solidFill>
          </a:ln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4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知</a:t>
            </a:r>
            <a:endParaRPr lang="en-US" altLang="zh-CN" sz="48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4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识</a:t>
            </a:r>
            <a:endParaRPr lang="en-US" altLang="zh-CN" sz="48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4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与</a:t>
            </a:r>
            <a:endParaRPr lang="en-US" altLang="zh-CN" sz="48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4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知</a:t>
            </a:r>
            <a:endParaRPr lang="en-US" altLang="zh-CN" sz="48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4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识</a:t>
            </a:r>
            <a:endParaRPr lang="en-US" altLang="zh-CN" sz="48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4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关</a:t>
            </a:r>
            <a:endParaRPr lang="en-US" altLang="zh-CN" sz="48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4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联</a:t>
            </a:r>
          </a:p>
        </p:txBody>
      </p:sp>
    </p:spTree>
    <p:extLst>
      <p:ext uri="{BB962C8B-B14F-4D97-AF65-F5344CB8AC3E}">
        <p14:creationId xmlns:p14="http://schemas.microsoft.com/office/powerpoint/2010/main" xmlns="" val="4260468576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9665265" y="2155331"/>
            <a:ext cx="2109699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6" tIns="45718" rIns="91436" bIns="45718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论文选题</a:t>
            </a:r>
          </a:p>
        </p:txBody>
      </p: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4083052" y="1475321"/>
            <a:ext cx="1518555" cy="1462311"/>
            <a:chOff x="1362613" y="1478555"/>
            <a:chExt cx="985892" cy="949129"/>
          </a:xfrm>
        </p:grpSpPr>
        <p:cxnSp>
          <p:nvCxnSpPr>
            <p:cNvPr id="8" name="直接箭头连接符 16"/>
            <p:cNvCxnSpPr>
              <a:cxnSpLocks noChangeShapeType="1"/>
              <a:stCxn id="9" idx="5"/>
            </p:cNvCxnSpPr>
            <p:nvPr/>
          </p:nvCxnSpPr>
          <p:spPr bwMode="auto">
            <a:xfrm>
              <a:off x="1844924" y="1919923"/>
              <a:ext cx="503581" cy="507761"/>
            </a:xfrm>
            <a:prstGeom prst="straightConnector1">
              <a:avLst/>
            </a:prstGeom>
            <a:noFill/>
            <a:ln w="34925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9" name="椭圆 8"/>
            <p:cNvSpPr>
              <a:spLocks noChangeArrowheads="1"/>
            </p:cNvSpPr>
            <p:nvPr/>
          </p:nvSpPr>
          <p:spPr bwMode="auto">
            <a:xfrm>
              <a:off x="1362613" y="1478555"/>
              <a:ext cx="565181" cy="517418"/>
            </a:xfrm>
            <a:prstGeom prst="ellipse">
              <a:avLst/>
            </a:prstGeom>
            <a:solidFill>
              <a:schemeClr val="tx2">
                <a:lumMod val="40000"/>
                <a:lumOff val="60000"/>
                <a:alpha val="31000"/>
              </a:schemeClr>
            </a:solidFill>
            <a:ln w="19050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algn="ctr" eaLnBrk="1" hangingPunct="1">
                <a:defRPr/>
              </a:pPr>
              <a:endParaRPr lang="zh-CN" altLang="en-US" sz="2400"/>
            </a:p>
          </p:txBody>
        </p:sp>
      </p:grpSp>
      <p:sp>
        <p:nvSpPr>
          <p:cNvPr id="13" name="矩形 12"/>
          <p:cNvSpPr/>
          <p:nvPr/>
        </p:nvSpPr>
        <p:spPr>
          <a:xfrm>
            <a:off x="483505" y="552451"/>
            <a:ext cx="800219" cy="3785652"/>
          </a:xfrm>
          <a:prstGeom prst="rect">
            <a:avLst/>
          </a:prstGeom>
          <a:ln>
            <a:solidFill>
              <a:schemeClr val="bg1">
                <a:alpha val="36000"/>
              </a:schemeClr>
            </a:solidFill>
          </a:ln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4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研</a:t>
            </a:r>
            <a:endParaRPr lang="en-US" altLang="zh-CN" sz="48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4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究</a:t>
            </a:r>
            <a:endParaRPr lang="en-US" altLang="zh-CN" sz="48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4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新</a:t>
            </a:r>
            <a:endParaRPr lang="en-US" altLang="zh-CN" sz="48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4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方</a:t>
            </a:r>
            <a:endParaRPr lang="en-US" altLang="zh-CN" sz="48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4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向</a:t>
            </a:r>
            <a:endParaRPr lang="en-US" altLang="zh-CN" sz="48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1026" name="Picture 2" descr="C:\Users\li\AppData\Local\Microsoft\Windows\INetCache\CatchCB9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78052" y="266700"/>
            <a:ext cx="9434465" cy="624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373664364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3917" y="2130541"/>
            <a:ext cx="3498851" cy="26098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图片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79901" y="2130541"/>
            <a:ext cx="3433763" cy="26098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05095" y="2130541"/>
            <a:ext cx="3429000" cy="260985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矩形 3"/>
          <p:cNvSpPr/>
          <p:nvPr/>
        </p:nvSpPr>
        <p:spPr>
          <a:xfrm>
            <a:off x="772574" y="424212"/>
            <a:ext cx="1415772" cy="830997"/>
          </a:xfrm>
          <a:prstGeom prst="rect">
            <a:avLst/>
          </a:prstGeom>
          <a:ln>
            <a:solidFill>
              <a:schemeClr val="bg1">
                <a:alpha val="36000"/>
              </a:schemeClr>
            </a:solidFill>
          </a:ln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4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信息</a:t>
            </a:r>
          </a:p>
        </p:txBody>
      </p:sp>
      <p:grpSp>
        <p:nvGrpSpPr>
          <p:cNvPr id="17" name="组合 16"/>
          <p:cNvGrpSpPr/>
          <p:nvPr/>
        </p:nvGrpSpPr>
        <p:grpSpPr>
          <a:xfrm>
            <a:off x="1132117" y="5385082"/>
            <a:ext cx="4426859" cy="523220"/>
            <a:chOff x="6342744" y="2265624"/>
            <a:chExt cx="4426858" cy="523220"/>
          </a:xfrm>
        </p:grpSpPr>
        <p:sp>
          <p:nvSpPr>
            <p:cNvPr id="5" name="六边形 4"/>
            <p:cNvSpPr/>
            <p:nvPr/>
          </p:nvSpPr>
          <p:spPr>
            <a:xfrm>
              <a:off x="6342744" y="2346310"/>
              <a:ext cx="348342" cy="300294"/>
            </a:xfrm>
            <a:prstGeom prst="hexagon">
              <a:avLst/>
            </a:prstGeom>
            <a:solidFill>
              <a:schemeClr val="bg1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6" name="文本框 5"/>
            <p:cNvSpPr txBox="1"/>
            <p:nvPr/>
          </p:nvSpPr>
          <p:spPr>
            <a:xfrm>
              <a:off x="6691087" y="2265624"/>
              <a:ext cx="40785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信息垃圾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4977497" y="5267724"/>
            <a:ext cx="4426859" cy="523220"/>
            <a:chOff x="6342744" y="2265624"/>
            <a:chExt cx="4426858" cy="523220"/>
          </a:xfrm>
        </p:grpSpPr>
        <p:sp>
          <p:nvSpPr>
            <p:cNvPr id="19" name="六边形 18"/>
            <p:cNvSpPr/>
            <p:nvPr/>
          </p:nvSpPr>
          <p:spPr>
            <a:xfrm>
              <a:off x="6342744" y="2346310"/>
              <a:ext cx="348342" cy="300294"/>
            </a:xfrm>
            <a:prstGeom prst="hexagon">
              <a:avLst/>
            </a:prstGeom>
            <a:solidFill>
              <a:schemeClr val="bg1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0" name="文本框 19"/>
            <p:cNvSpPr txBox="1"/>
            <p:nvPr/>
          </p:nvSpPr>
          <p:spPr>
            <a:xfrm>
              <a:off x="6691087" y="2265624"/>
              <a:ext cx="40785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信息碎片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8822877" y="5267724"/>
            <a:ext cx="4426859" cy="523220"/>
            <a:chOff x="6342744" y="2265624"/>
            <a:chExt cx="4426858" cy="523220"/>
          </a:xfrm>
        </p:grpSpPr>
        <p:sp>
          <p:nvSpPr>
            <p:cNvPr id="22" name="六边形 21"/>
            <p:cNvSpPr/>
            <p:nvPr/>
          </p:nvSpPr>
          <p:spPr>
            <a:xfrm>
              <a:off x="6342744" y="2346310"/>
              <a:ext cx="348342" cy="300294"/>
            </a:xfrm>
            <a:prstGeom prst="hexagon">
              <a:avLst/>
            </a:prstGeom>
            <a:solidFill>
              <a:schemeClr val="bg1">
                <a:alpha val="36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3" name="文本框 22"/>
            <p:cNvSpPr txBox="1"/>
            <p:nvPr/>
          </p:nvSpPr>
          <p:spPr>
            <a:xfrm>
              <a:off x="6691087" y="2265624"/>
              <a:ext cx="4078515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2800" b="1" dirty="0">
                  <a:solidFill>
                    <a:schemeClr val="bg1"/>
                  </a:solidFill>
                  <a:latin typeface="华文新魏" panose="02010800040101010101" pitchFamily="2" charset="-122"/>
                  <a:ea typeface="华文新魏" panose="02010800040101010101" pitchFamily="2" charset="-122"/>
                </a:rPr>
                <a:t>信息冗余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xmlns="" val="4101217557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例如：</a:t>
            </a:r>
            <a:r>
              <a:rPr lang="en-US" altLang="zh-CN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3D</a:t>
            </a:r>
            <a:r>
              <a: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与打印技术</a:t>
            </a: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8396" y="2057400"/>
            <a:ext cx="7208741" cy="1653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05751" y="2124076"/>
            <a:ext cx="4076700" cy="40257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51440920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762002" y="1014444"/>
            <a:ext cx="3486151" cy="5262979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哲学	美丽中国</a:t>
            </a:r>
          </a:p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哲学	协同创新</a:t>
            </a:r>
          </a:p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哲学	中国梦</a:t>
            </a:r>
          </a:p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哲学	微博</a:t>
            </a:r>
          </a:p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哲学	理论自信</a:t>
            </a:r>
          </a:p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哲学	雷锋精神</a:t>
            </a:r>
          </a:p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哲学	八大精神</a:t>
            </a:r>
          </a:p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哲学	十八大精神</a:t>
            </a:r>
          </a:p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哲学	教育实践活动</a:t>
            </a:r>
          </a:p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哲学	正能量</a:t>
            </a:r>
          </a:p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哲学	新型城镇化</a:t>
            </a:r>
          </a:p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哲学	社会管理创新</a:t>
            </a:r>
          </a:p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哲学	历史悠久</a:t>
            </a:r>
          </a:p>
          <a:p>
            <a:r>
              <a:rPr lang="zh-CN" altLang="en-US" sz="2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哲学	具身认知</a:t>
            </a:r>
          </a:p>
        </p:txBody>
      </p:sp>
      <p:sp>
        <p:nvSpPr>
          <p:cNvPr id="5" name="矩形 4"/>
          <p:cNvSpPr/>
          <p:nvPr/>
        </p:nvSpPr>
        <p:spPr>
          <a:xfrm>
            <a:off x="7277100" y="922436"/>
            <a:ext cx="4572000" cy="4708981"/>
          </a:xfrm>
          <a:prstGeom prst="rect">
            <a:avLst/>
          </a:prstGeom>
        </p:spPr>
        <p:txBody>
          <a:bodyPr wrap="square" lIns="91436" tIns="45718" rIns="91436" bIns="45718">
            <a:spAutoFit/>
          </a:bodyPr>
          <a:lstStyle/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历史	“中国梦”</a:t>
            </a:r>
          </a:p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历史	十八大精神</a:t>
            </a:r>
          </a:p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历史	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旧制度与大革命</a:t>
            </a:r>
            <a:r>
              <a:rPr lang="en-US" altLang="zh-CN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</a:p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历史	制度自信</a:t>
            </a:r>
          </a:p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历史	党的十八大报告</a:t>
            </a:r>
          </a:p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历史	第十六次全国代表大会</a:t>
            </a:r>
          </a:p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历史	八大精神</a:t>
            </a:r>
          </a:p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历史	道路自信</a:t>
            </a:r>
          </a:p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历史	传承创新</a:t>
            </a:r>
          </a:p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历史	理论自信</a:t>
            </a:r>
          </a:p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历史	新型城镇化</a:t>
            </a:r>
          </a:p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历史	传统村落</a:t>
            </a:r>
          </a:p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历史	特权思想</a:t>
            </a:r>
          </a:p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历史	服务型执政党</a:t>
            </a:r>
          </a:p>
          <a:p>
            <a:r>
              <a:rPr lang="zh-CN" altLang="en-US" sz="20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历史	大气污染防治</a:t>
            </a:r>
          </a:p>
        </p:txBody>
      </p:sp>
      <p:sp>
        <p:nvSpPr>
          <p:cNvPr id="6" name="矩形 5"/>
          <p:cNvSpPr/>
          <p:nvPr/>
        </p:nvSpPr>
        <p:spPr>
          <a:xfrm>
            <a:off x="3398643" y="2922659"/>
            <a:ext cx="3402208" cy="52322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lIns="91436" tIns="45718" rIns="91436" bIns="45718">
            <a:spAutoFit/>
          </a:bodyPr>
          <a:lstStyle/>
          <a:p>
            <a:r>
              <a:rPr lang="zh-CN" altLang="en-US" sz="28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考古：尼安德特人</a:t>
            </a:r>
          </a:p>
        </p:txBody>
      </p:sp>
      <p:sp>
        <p:nvSpPr>
          <p:cNvPr id="7" name="矩形 6"/>
          <p:cNvSpPr/>
          <p:nvPr/>
        </p:nvSpPr>
        <p:spPr>
          <a:xfrm>
            <a:off x="11849102" y="6667502"/>
            <a:ext cx="342900" cy="1905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20744664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animBg="1"/>
      <p:bldP spid="7" grpId="0" animBg="1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68968" y="0"/>
            <a:ext cx="9160933" cy="7188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圆角矩形标注 2"/>
          <p:cNvSpPr>
            <a:spLocks noChangeArrowheads="1"/>
          </p:cNvSpPr>
          <p:nvPr/>
        </p:nvSpPr>
        <p:spPr bwMode="auto">
          <a:xfrm>
            <a:off x="6826251" y="643468"/>
            <a:ext cx="2400300" cy="575733"/>
          </a:xfrm>
          <a:prstGeom prst="wedgeRoundRectCallout">
            <a:avLst>
              <a:gd name="adj1" fmla="val 42935"/>
              <a:gd name="adj2" fmla="val -92315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出版日期排序</a:t>
            </a:r>
          </a:p>
        </p:txBody>
      </p:sp>
      <p:sp>
        <p:nvSpPr>
          <p:cNvPr id="4" name="圆角矩形标注 3"/>
          <p:cNvSpPr>
            <a:spLocks noChangeArrowheads="1"/>
          </p:cNvSpPr>
          <p:nvPr/>
        </p:nvSpPr>
        <p:spPr bwMode="auto">
          <a:xfrm>
            <a:off x="6049437" y="2084917"/>
            <a:ext cx="2408767" cy="863600"/>
          </a:xfrm>
          <a:prstGeom prst="wedgeRoundRectCallout">
            <a:avLst>
              <a:gd name="adj1" fmla="val -81245"/>
              <a:gd name="adj2" fmla="val -21685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《</a:t>
            </a:r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国际融资</a:t>
            </a:r>
            <a:r>
              <a:rPr lang="en-US" altLang="zh-CN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》</a:t>
            </a:r>
          </a:p>
          <a:p>
            <a:pPr algn="ctr"/>
            <a:r>
              <a:rPr lang="en-US" altLang="zh-CN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2007</a:t>
            </a:r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年发表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4600" y="781051"/>
            <a:ext cx="7162800" cy="52959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292929"/>
            </a:solidFill>
            <a:miter lim="800000"/>
          </a:ln>
          <a:effectLst>
            <a:reflection blurRad="12700" stA="28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>
            <a:bevelT h="38100"/>
            <a:contourClr>
              <a:srgbClr val="C0C0C0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xmlns="" val="2457789921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剪去对角的矩形 1"/>
          <p:cNvSpPr/>
          <p:nvPr/>
        </p:nvSpPr>
        <p:spPr>
          <a:xfrm>
            <a:off x="956855" y="1445077"/>
            <a:ext cx="10339796" cy="3565075"/>
          </a:xfrm>
          <a:prstGeom prst="snip2Diag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初次涉足某个研究领域的时候，往往希望知道在这个研究领域中最具影响力的研究人员是谁</a:t>
            </a:r>
            <a:r>
              <a:rPr lang="en-US" altLang="zh-CN" sz="36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?</a:t>
            </a:r>
            <a:endParaRPr lang="zh-CN" altLang="en-US" sz="36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20171882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58685" y="561812"/>
            <a:ext cx="800219" cy="5262979"/>
          </a:xfrm>
          <a:prstGeom prst="rect">
            <a:avLst/>
          </a:prstGeom>
          <a:ln>
            <a:solidFill>
              <a:schemeClr val="bg1">
                <a:alpha val="36000"/>
              </a:schemeClr>
            </a:solidFill>
          </a:ln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4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知</a:t>
            </a:r>
            <a:endParaRPr lang="en-US" altLang="zh-CN" sz="48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4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识</a:t>
            </a:r>
            <a:endParaRPr lang="en-US" altLang="zh-CN" sz="48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4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与</a:t>
            </a:r>
            <a:endParaRPr lang="en-US" altLang="zh-CN" sz="48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4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人</a:t>
            </a:r>
            <a:endParaRPr lang="en-US" altLang="zh-CN" sz="48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4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点</a:t>
            </a:r>
            <a:endParaRPr lang="en-US" altLang="zh-CN" sz="48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4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关</a:t>
            </a:r>
            <a:endParaRPr lang="en-US" altLang="zh-CN" sz="48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4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联</a:t>
            </a:r>
          </a:p>
        </p:txBody>
      </p:sp>
      <p:pic>
        <p:nvPicPr>
          <p:cNvPr id="4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95033" y="314441"/>
            <a:ext cx="6663267" cy="61596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999466436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20953" y="357716"/>
            <a:ext cx="6623049" cy="63191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6398683" y="1553635"/>
            <a:ext cx="1598348" cy="1391884"/>
            <a:chOff x="1345708" y="1070279"/>
            <a:chExt cx="1455045" cy="1151808"/>
          </a:xfrm>
        </p:grpSpPr>
        <p:cxnSp>
          <p:nvCxnSpPr>
            <p:cNvPr id="5" name="直接箭头连接符 6"/>
            <p:cNvCxnSpPr>
              <a:cxnSpLocks noChangeShapeType="1"/>
              <a:stCxn id="6" idx="7"/>
            </p:cNvCxnSpPr>
            <p:nvPr/>
          </p:nvCxnSpPr>
          <p:spPr bwMode="auto">
            <a:xfrm flipV="1">
              <a:off x="2082226" y="1070279"/>
              <a:ext cx="718527" cy="477813"/>
            </a:xfrm>
            <a:prstGeom prst="straightConnector1">
              <a:avLst/>
            </a:prstGeom>
            <a:noFill/>
            <a:ln w="34925" algn="ctr">
              <a:solidFill>
                <a:srgbClr val="FF0000"/>
              </a:solidFill>
              <a:round/>
              <a:headEnd/>
              <a:tailEnd type="arrow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</p:cxnSp>
        <p:sp>
          <p:nvSpPr>
            <p:cNvPr id="6" name="椭圆 5"/>
            <p:cNvSpPr>
              <a:spLocks noChangeArrowheads="1"/>
            </p:cNvSpPr>
            <p:nvPr/>
          </p:nvSpPr>
          <p:spPr bwMode="auto">
            <a:xfrm>
              <a:off x="1345708" y="1433099"/>
              <a:ext cx="863735" cy="788988"/>
            </a:xfrm>
            <a:prstGeom prst="ellipse">
              <a:avLst/>
            </a:prstGeom>
            <a:solidFill>
              <a:schemeClr val="tx2">
                <a:lumMod val="40000"/>
                <a:lumOff val="60000"/>
                <a:alpha val="31000"/>
              </a:schemeClr>
            </a:solidFill>
            <a:ln w="19050" algn="ctr">
              <a:solidFill>
                <a:srgbClr val="FF0000"/>
              </a:solidFill>
              <a:round/>
              <a:headEnd/>
              <a:tailEnd/>
            </a:ln>
          </p:spPr>
          <p:txBody>
            <a:bodyPr/>
            <a:lstStyle/>
            <a:p>
              <a:pPr algn="ctr" eaLnBrk="1" hangingPunct="1">
                <a:defRPr/>
              </a:pPr>
              <a:endParaRPr lang="zh-CN" altLang="en-US" sz="2400"/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98884" y="918634"/>
            <a:ext cx="904725" cy="9186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矩形 7"/>
          <p:cNvSpPr/>
          <p:nvPr/>
        </p:nvSpPr>
        <p:spPr>
          <a:xfrm>
            <a:off x="573765" y="685801"/>
            <a:ext cx="800219" cy="5262979"/>
          </a:xfrm>
          <a:prstGeom prst="rect">
            <a:avLst/>
          </a:prstGeom>
          <a:ln>
            <a:solidFill>
              <a:schemeClr val="bg1">
                <a:alpha val="36000"/>
              </a:schemeClr>
            </a:solidFill>
          </a:ln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4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知</a:t>
            </a:r>
            <a:endParaRPr lang="en-US" altLang="zh-CN" sz="48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4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识</a:t>
            </a:r>
            <a:endParaRPr lang="en-US" altLang="zh-CN" sz="48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4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与</a:t>
            </a:r>
            <a:endParaRPr lang="en-US" altLang="zh-CN" sz="48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4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机</a:t>
            </a:r>
            <a:endParaRPr lang="en-US" altLang="zh-CN" sz="48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4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构</a:t>
            </a:r>
            <a:endParaRPr lang="en-US" altLang="zh-CN" sz="48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4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关</a:t>
            </a:r>
            <a:endParaRPr lang="en-US" altLang="zh-CN" sz="48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4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联</a:t>
            </a:r>
          </a:p>
        </p:txBody>
      </p:sp>
    </p:spTree>
    <p:extLst>
      <p:ext uri="{BB962C8B-B14F-4D97-AF65-F5344CB8AC3E}">
        <p14:creationId xmlns:p14="http://schemas.microsoft.com/office/powerpoint/2010/main" xmlns="" val="3189577334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9"/>
          <p:cNvSpPr>
            <a:spLocks noChangeArrowheads="1"/>
          </p:cNvSpPr>
          <p:nvPr/>
        </p:nvSpPr>
        <p:spPr bwMode="auto">
          <a:xfrm>
            <a:off x="2343148" y="381003"/>
            <a:ext cx="7600952" cy="29546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36" tIns="45718" rIns="91436" bIns="45718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rgbClr val="1892C3"/>
                </a:solidFill>
                <a:sym typeface="Calibri" panose="020F05020202040A0204" pitchFamily="34" charset="0"/>
              </a:rPr>
              <a:t>        </a:t>
            </a:r>
            <a:r>
              <a:rPr lang="zh-CN" altLang="en-US" sz="4000" b="1" dirty="0">
                <a:solidFill>
                  <a:schemeClr val="bg1"/>
                </a:solidFill>
                <a:sym typeface="Calibri" panose="020F05020202040A0204" pitchFamily="34" charset="0"/>
              </a:rPr>
              <a:t>知识关联的意义在于</a:t>
            </a:r>
            <a:r>
              <a:rPr lang="zh-CN" altLang="en-US" sz="6700" b="1" dirty="0">
                <a:solidFill>
                  <a:srgbClr val="FF0000"/>
                </a:solidFill>
                <a:sym typeface="Calibri" panose="020F05020202040A0204" pitchFamily="34" charset="0"/>
              </a:rPr>
              <a:t>发现</a:t>
            </a:r>
          </a:p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4000" b="1" dirty="0">
                <a:solidFill>
                  <a:schemeClr val="bg1"/>
                </a:solidFill>
                <a:sym typeface="Calibri" panose="020F05020202040A0204" pitchFamily="34" charset="0"/>
              </a:rPr>
              <a:t>人与人、人与知识、知识与知识、机构与人、机构与机构等</a:t>
            </a:r>
            <a:r>
              <a:rPr lang="zh-CN" altLang="en-US" sz="4000" b="1" dirty="0">
                <a:solidFill>
                  <a:schemeClr val="bg1"/>
                </a:solidFill>
                <a:sym typeface="Arial" panose="020B0604020202020204" pitchFamily="34" charset="0"/>
              </a:rPr>
              <a:t>之间的</a:t>
            </a:r>
            <a:r>
              <a:rPr lang="zh-CN" altLang="en-US" sz="4000" b="1" dirty="0">
                <a:solidFill>
                  <a:srgbClr val="FF0000"/>
                </a:solidFill>
                <a:sym typeface="Arial" panose="020B0604020202020204" pitchFamily="34" charset="0"/>
              </a:rPr>
              <a:t>相互关系。</a:t>
            </a:r>
            <a:r>
              <a:rPr lang="zh-CN" altLang="en-US" sz="2800" b="1" dirty="0">
                <a:solidFill>
                  <a:srgbClr val="0070C0"/>
                </a:solidFill>
                <a:sym typeface="Calibri" panose="020F05020202040A0204" pitchFamily="34" charset="0"/>
              </a:rPr>
              <a:t>          </a:t>
            </a:r>
            <a:endParaRPr lang="zh-CN" altLang="en-US" sz="4000" b="1" dirty="0">
              <a:solidFill>
                <a:srgbClr val="0070C0"/>
              </a:solidFill>
              <a:sym typeface="Calibri" panose="020F05020202040A0204" pitchFamily="34" charset="0"/>
            </a:endParaRPr>
          </a:p>
        </p:txBody>
      </p:sp>
      <p:pic>
        <p:nvPicPr>
          <p:cNvPr id="3" name="图片 1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0921" b="9077"/>
          <a:stretch>
            <a:fillRect/>
          </a:stretch>
        </p:blipFill>
        <p:spPr bwMode="auto">
          <a:xfrm>
            <a:off x="3832224" y="3505200"/>
            <a:ext cx="4189413" cy="33528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108882872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9"/>
          <p:cNvPicPr>
            <a:picLocks noChangeAspect="1"/>
          </p:cNvPicPr>
          <p:nvPr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artisticBlur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6" r="261"/>
          <a:stretch/>
        </p:blipFill>
        <p:spPr bwMode="auto">
          <a:xfrm>
            <a:off x="-152400" y="3078163"/>
            <a:ext cx="12592051" cy="40437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矩形 1"/>
          <p:cNvSpPr/>
          <p:nvPr/>
        </p:nvSpPr>
        <p:spPr>
          <a:xfrm>
            <a:off x="217151" y="309912"/>
            <a:ext cx="2031325" cy="830997"/>
          </a:xfrm>
          <a:prstGeom prst="rect">
            <a:avLst/>
          </a:prstGeom>
          <a:ln>
            <a:solidFill>
              <a:schemeClr val="bg1">
                <a:alpha val="36000"/>
              </a:schemeClr>
            </a:solidFill>
          </a:ln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4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服务二</a:t>
            </a:r>
          </a:p>
        </p:txBody>
      </p:sp>
      <p:sp>
        <p:nvSpPr>
          <p:cNvPr id="3" name="Text Box 9"/>
          <p:cNvSpPr>
            <a:spLocks noChangeArrowheads="1"/>
          </p:cNvSpPr>
          <p:nvPr/>
        </p:nvSpPr>
        <p:spPr bwMode="auto">
          <a:xfrm>
            <a:off x="2248476" y="2165352"/>
            <a:ext cx="7807325" cy="912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6" tIns="45718" rIns="91436" bIns="45718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53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洞察全局的学术趋势分析</a:t>
            </a:r>
            <a:endParaRPr lang="zh-CN" altLang="en-US" dirty="0">
              <a:solidFill>
                <a:schemeClr val="bg1"/>
              </a:solidFill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8367345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utoUpdateAnimBg="0"/>
      <p:bldP spid="3" grpId="1" bldLvl="0" autoUpdateAnimBg="0"/>
      <p:bldP spid="3" grpId="2" bldLvl="0" autoUpdateAnimBg="0"/>
      <p:bldP spid="3" grpId="3" bldLvl="0" autoUpdateAnimBg="0"/>
      <p:bldP spid="3" grpId="4" bldLvl="0" autoUpdateAnimBg="0"/>
      <p:bldP spid="3" grpId="5" bldLvl="0" autoUpdateAnimBg="0"/>
      <p:bldP spid="3" grpId="6" bldLvl="0" autoUpdateAnimBg="0"/>
      <p:bldP spid="3" grpId="7" bldLvl="0" autoUpdateAnimBg="0"/>
      <p:bldP spid="3" grpId="8" bldLvl="0" autoUpdateAnimBg="0"/>
      <p:bldP spid="3" grpId="9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3431" y="1494709"/>
            <a:ext cx="10290783" cy="448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1290637" y="3581402"/>
            <a:ext cx="5356771" cy="810719"/>
          </a:xfrm>
          <a:prstGeom prst="rect">
            <a:avLst/>
          </a:prstGeom>
          <a:solidFill>
            <a:srgbClr val="FFFF00">
              <a:alpha val="56078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91436" tIns="45718" rIns="91436" bIns="45718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endParaRPr lang="zh-CN" altLang="en-US">
              <a:ea typeface="宋体" panose="02010600030101010101" pitchFamily="2" charset="-122"/>
            </a:endParaRPr>
          </a:p>
        </p:txBody>
      </p:sp>
      <p:sp>
        <p:nvSpPr>
          <p:cNvPr id="8" name="矩形 7"/>
          <p:cNvSpPr>
            <a:spLocks noChangeArrowheads="1"/>
          </p:cNvSpPr>
          <p:nvPr/>
        </p:nvSpPr>
        <p:spPr bwMode="auto">
          <a:xfrm>
            <a:off x="8437225" y="2766060"/>
            <a:ext cx="2258891" cy="1644547"/>
          </a:xfrm>
          <a:custGeom>
            <a:avLst/>
            <a:gdLst>
              <a:gd name="T0" fmla="*/ 14558 w 1995720"/>
              <a:gd name="T1" fmla="*/ 4697 h 2158110"/>
              <a:gd name="T2" fmla="*/ 583411 w 1995720"/>
              <a:gd name="T3" fmla="*/ 29943 h 2158110"/>
              <a:gd name="T4" fmla="*/ 865568 w 1995720"/>
              <a:gd name="T5" fmla="*/ 27732 h 2158110"/>
              <a:gd name="T6" fmla="*/ 1403010 w 1995720"/>
              <a:gd name="T7" fmla="*/ 55582 h 2158110"/>
              <a:gd name="T8" fmla="*/ 1980656 w 1995720"/>
              <a:gd name="T9" fmla="*/ 75630 h 2158110"/>
              <a:gd name="T10" fmla="*/ 1994089 w 1995720"/>
              <a:gd name="T11" fmla="*/ 100044 h 2158110"/>
              <a:gd name="T12" fmla="*/ 14558 w 1995720"/>
              <a:gd name="T13" fmla="*/ 100044 h 2158110"/>
              <a:gd name="T14" fmla="*/ 14558 w 1995720"/>
              <a:gd name="T15" fmla="*/ 4697 h 2158110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  <a:gd name="T21" fmla="*/ 0 60000 65536"/>
              <a:gd name="T22" fmla="*/ 0 60000 65536"/>
              <a:gd name="T23" fmla="*/ 0 60000 65536"/>
              <a:gd name="connsiteX0" fmla="*/ 14572 w 1995720"/>
              <a:gd name="connsiteY0" fmla="*/ 101325 h 2158110"/>
              <a:gd name="connsiteX1" fmla="*/ 583887 w 1995720"/>
              <a:gd name="connsiteY1" fmla="*/ 645922 h 2158110"/>
              <a:gd name="connsiteX2" fmla="*/ 866275 w 1995720"/>
              <a:gd name="connsiteY2" fmla="*/ 598210 h 2158110"/>
              <a:gd name="connsiteX3" fmla="*/ 1404158 w 1995720"/>
              <a:gd name="connsiteY3" fmla="*/ 1198988 h 2158110"/>
              <a:gd name="connsiteX4" fmla="*/ 1743073 w 1995720"/>
              <a:gd name="connsiteY4" fmla="*/ 1551562 h 2158110"/>
              <a:gd name="connsiteX5" fmla="*/ 1982273 w 1995720"/>
              <a:gd name="connsiteY5" fmla="*/ 1631473 h 2158110"/>
              <a:gd name="connsiteX6" fmla="*/ 1995720 w 1995720"/>
              <a:gd name="connsiteY6" fmla="*/ 2158110 h 2158110"/>
              <a:gd name="connsiteX7" fmla="*/ 14572 w 1995720"/>
              <a:gd name="connsiteY7" fmla="*/ 2158110 h 2158110"/>
              <a:gd name="connsiteX8" fmla="*/ 14572 w 1995720"/>
              <a:gd name="connsiteY8" fmla="*/ 101325 h 2158110"/>
              <a:gd name="connsiteX0" fmla="*/ 14572 w 2025108"/>
              <a:gd name="connsiteY0" fmla="*/ 101325 h 2158110"/>
              <a:gd name="connsiteX1" fmla="*/ 583887 w 2025108"/>
              <a:gd name="connsiteY1" fmla="*/ 645922 h 2158110"/>
              <a:gd name="connsiteX2" fmla="*/ 866275 w 2025108"/>
              <a:gd name="connsiteY2" fmla="*/ 598210 h 2158110"/>
              <a:gd name="connsiteX3" fmla="*/ 1404158 w 2025108"/>
              <a:gd name="connsiteY3" fmla="*/ 1198988 h 2158110"/>
              <a:gd name="connsiteX4" fmla="*/ 1743073 w 2025108"/>
              <a:gd name="connsiteY4" fmla="*/ 1551562 h 2158110"/>
              <a:gd name="connsiteX5" fmla="*/ 2025108 w 2025108"/>
              <a:gd name="connsiteY5" fmla="*/ 1715311 h 2158110"/>
              <a:gd name="connsiteX6" fmla="*/ 1995720 w 2025108"/>
              <a:gd name="connsiteY6" fmla="*/ 2158110 h 2158110"/>
              <a:gd name="connsiteX7" fmla="*/ 14572 w 2025108"/>
              <a:gd name="connsiteY7" fmla="*/ 2158110 h 2158110"/>
              <a:gd name="connsiteX8" fmla="*/ 14572 w 2025108"/>
              <a:gd name="connsiteY8" fmla="*/ 101325 h 2158110"/>
              <a:gd name="connsiteX0" fmla="*/ 14572 w 2025108"/>
              <a:gd name="connsiteY0" fmla="*/ 101325 h 2158110"/>
              <a:gd name="connsiteX1" fmla="*/ 583887 w 2025108"/>
              <a:gd name="connsiteY1" fmla="*/ 645922 h 2158110"/>
              <a:gd name="connsiteX2" fmla="*/ 866275 w 2025108"/>
              <a:gd name="connsiteY2" fmla="*/ 598210 h 2158110"/>
              <a:gd name="connsiteX3" fmla="*/ 1404158 w 2025108"/>
              <a:gd name="connsiteY3" fmla="*/ 1198988 h 2158110"/>
              <a:gd name="connsiteX4" fmla="*/ 1743073 w 2025108"/>
              <a:gd name="connsiteY4" fmla="*/ 1551562 h 2158110"/>
              <a:gd name="connsiteX5" fmla="*/ 2025108 w 2025108"/>
              <a:gd name="connsiteY5" fmla="*/ 1715311 h 2158110"/>
              <a:gd name="connsiteX6" fmla="*/ 1995720 w 2025108"/>
              <a:gd name="connsiteY6" fmla="*/ 2158110 h 2158110"/>
              <a:gd name="connsiteX7" fmla="*/ 14572 w 2025108"/>
              <a:gd name="connsiteY7" fmla="*/ 2158110 h 2158110"/>
              <a:gd name="connsiteX8" fmla="*/ 14572 w 2025108"/>
              <a:gd name="connsiteY8" fmla="*/ 101325 h 2158110"/>
              <a:gd name="connsiteX0" fmla="*/ 0 w 2010536"/>
              <a:gd name="connsiteY0" fmla="*/ 97571 h 2154356"/>
              <a:gd name="connsiteX1" fmla="*/ 569315 w 2010536"/>
              <a:gd name="connsiteY1" fmla="*/ 642168 h 2154356"/>
              <a:gd name="connsiteX2" fmla="*/ 851703 w 2010536"/>
              <a:gd name="connsiteY2" fmla="*/ 594456 h 2154356"/>
              <a:gd name="connsiteX3" fmla="*/ 1389586 w 2010536"/>
              <a:gd name="connsiteY3" fmla="*/ 1195234 h 2154356"/>
              <a:gd name="connsiteX4" fmla="*/ 1728501 w 2010536"/>
              <a:gd name="connsiteY4" fmla="*/ 1547808 h 2154356"/>
              <a:gd name="connsiteX5" fmla="*/ 2010536 w 2010536"/>
              <a:gd name="connsiteY5" fmla="*/ 1711557 h 2154356"/>
              <a:gd name="connsiteX6" fmla="*/ 1981148 w 2010536"/>
              <a:gd name="connsiteY6" fmla="*/ 2154356 h 2154356"/>
              <a:gd name="connsiteX7" fmla="*/ 0 w 2010536"/>
              <a:gd name="connsiteY7" fmla="*/ 2154356 h 2154356"/>
              <a:gd name="connsiteX8" fmla="*/ 0 w 2010536"/>
              <a:gd name="connsiteY8" fmla="*/ 97571 h 2154356"/>
              <a:gd name="connsiteX0" fmla="*/ 0 w 2010536"/>
              <a:gd name="connsiteY0" fmla="*/ 214980 h 2271765"/>
              <a:gd name="connsiteX1" fmla="*/ 93273 w 2010536"/>
              <a:gd name="connsiteY1" fmla="*/ 123138 h 2271765"/>
              <a:gd name="connsiteX2" fmla="*/ 569315 w 2010536"/>
              <a:gd name="connsiteY2" fmla="*/ 759577 h 2271765"/>
              <a:gd name="connsiteX3" fmla="*/ 851703 w 2010536"/>
              <a:gd name="connsiteY3" fmla="*/ 711865 h 2271765"/>
              <a:gd name="connsiteX4" fmla="*/ 1389586 w 2010536"/>
              <a:gd name="connsiteY4" fmla="*/ 1312643 h 2271765"/>
              <a:gd name="connsiteX5" fmla="*/ 1728501 w 2010536"/>
              <a:gd name="connsiteY5" fmla="*/ 1665217 h 2271765"/>
              <a:gd name="connsiteX6" fmla="*/ 2010536 w 2010536"/>
              <a:gd name="connsiteY6" fmla="*/ 1828966 h 2271765"/>
              <a:gd name="connsiteX7" fmla="*/ 1981148 w 2010536"/>
              <a:gd name="connsiteY7" fmla="*/ 2271765 h 2271765"/>
              <a:gd name="connsiteX8" fmla="*/ 0 w 2010536"/>
              <a:gd name="connsiteY8" fmla="*/ 2271765 h 2271765"/>
              <a:gd name="connsiteX9" fmla="*/ 0 w 2010536"/>
              <a:gd name="connsiteY9" fmla="*/ 214980 h 2271765"/>
              <a:gd name="connsiteX0" fmla="*/ 0 w 2010536"/>
              <a:gd name="connsiteY0" fmla="*/ 132522 h 2189307"/>
              <a:gd name="connsiteX1" fmla="*/ 93273 w 2010536"/>
              <a:gd name="connsiteY1" fmla="*/ 40680 h 2189307"/>
              <a:gd name="connsiteX2" fmla="*/ 569315 w 2010536"/>
              <a:gd name="connsiteY2" fmla="*/ 677119 h 2189307"/>
              <a:gd name="connsiteX3" fmla="*/ 851703 w 2010536"/>
              <a:gd name="connsiteY3" fmla="*/ 629407 h 2189307"/>
              <a:gd name="connsiteX4" fmla="*/ 1389586 w 2010536"/>
              <a:gd name="connsiteY4" fmla="*/ 1230185 h 2189307"/>
              <a:gd name="connsiteX5" fmla="*/ 1728501 w 2010536"/>
              <a:gd name="connsiteY5" fmla="*/ 1582759 h 2189307"/>
              <a:gd name="connsiteX6" fmla="*/ 2010536 w 2010536"/>
              <a:gd name="connsiteY6" fmla="*/ 1746508 h 2189307"/>
              <a:gd name="connsiteX7" fmla="*/ 1981148 w 2010536"/>
              <a:gd name="connsiteY7" fmla="*/ 2189307 h 2189307"/>
              <a:gd name="connsiteX8" fmla="*/ 0 w 2010536"/>
              <a:gd name="connsiteY8" fmla="*/ 2189307 h 2189307"/>
              <a:gd name="connsiteX9" fmla="*/ 0 w 2010536"/>
              <a:gd name="connsiteY9" fmla="*/ 132522 h 2189307"/>
              <a:gd name="connsiteX0" fmla="*/ 0 w 2010536"/>
              <a:gd name="connsiteY0" fmla="*/ 91842 h 2148627"/>
              <a:gd name="connsiteX1" fmla="*/ 93273 w 2010536"/>
              <a:gd name="connsiteY1" fmla="*/ 0 h 2148627"/>
              <a:gd name="connsiteX2" fmla="*/ 569315 w 2010536"/>
              <a:gd name="connsiteY2" fmla="*/ 636439 h 2148627"/>
              <a:gd name="connsiteX3" fmla="*/ 851703 w 2010536"/>
              <a:gd name="connsiteY3" fmla="*/ 588727 h 2148627"/>
              <a:gd name="connsiteX4" fmla="*/ 1389586 w 2010536"/>
              <a:gd name="connsiteY4" fmla="*/ 1189505 h 2148627"/>
              <a:gd name="connsiteX5" fmla="*/ 1728501 w 2010536"/>
              <a:gd name="connsiteY5" fmla="*/ 1542079 h 2148627"/>
              <a:gd name="connsiteX6" fmla="*/ 2010536 w 2010536"/>
              <a:gd name="connsiteY6" fmla="*/ 1705828 h 2148627"/>
              <a:gd name="connsiteX7" fmla="*/ 1981148 w 2010536"/>
              <a:gd name="connsiteY7" fmla="*/ 2148627 h 2148627"/>
              <a:gd name="connsiteX8" fmla="*/ 0 w 2010536"/>
              <a:gd name="connsiteY8" fmla="*/ 2148627 h 2148627"/>
              <a:gd name="connsiteX9" fmla="*/ 0 w 2010536"/>
              <a:gd name="connsiteY9" fmla="*/ 91842 h 2148627"/>
              <a:gd name="connsiteX0" fmla="*/ 13564 w 2010536"/>
              <a:gd name="connsiteY0" fmla="*/ 81886 h 2148627"/>
              <a:gd name="connsiteX1" fmla="*/ 93273 w 2010536"/>
              <a:gd name="connsiteY1" fmla="*/ 0 h 2148627"/>
              <a:gd name="connsiteX2" fmla="*/ 569315 w 2010536"/>
              <a:gd name="connsiteY2" fmla="*/ 636439 h 2148627"/>
              <a:gd name="connsiteX3" fmla="*/ 851703 w 2010536"/>
              <a:gd name="connsiteY3" fmla="*/ 588727 h 2148627"/>
              <a:gd name="connsiteX4" fmla="*/ 1389586 w 2010536"/>
              <a:gd name="connsiteY4" fmla="*/ 1189505 h 2148627"/>
              <a:gd name="connsiteX5" fmla="*/ 1728501 w 2010536"/>
              <a:gd name="connsiteY5" fmla="*/ 1542079 h 2148627"/>
              <a:gd name="connsiteX6" fmla="*/ 2010536 w 2010536"/>
              <a:gd name="connsiteY6" fmla="*/ 1705828 h 2148627"/>
              <a:gd name="connsiteX7" fmla="*/ 1981148 w 2010536"/>
              <a:gd name="connsiteY7" fmla="*/ 2148627 h 2148627"/>
              <a:gd name="connsiteX8" fmla="*/ 0 w 2010536"/>
              <a:gd name="connsiteY8" fmla="*/ 2148627 h 2148627"/>
              <a:gd name="connsiteX9" fmla="*/ 13564 w 2010536"/>
              <a:gd name="connsiteY9" fmla="*/ 81886 h 2148627"/>
              <a:gd name="connsiteX0" fmla="*/ 13564 w 2010536"/>
              <a:gd name="connsiteY0" fmla="*/ 81886 h 2148627"/>
              <a:gd name="connsiteX1" fmla="*/ 93273 w 2010536"/>
              <a:gd name="connsiteY1" fmla="*/ 0 h 2148627"/>
              <a:gd name="connsiteX2" fmla="*/ 616790 w 2010536"/>
              <a:gd name="connsiteY2" fmla="*/ 636439 h 2148627"/>
              <a:gd name="connsiteX3" fmla="*/ 851703 w 2010536"/>
              <a:gd name="connsiteY3" fmla="*/ 588727 h 2148627"/>
              <a:gd name="connsiteX4" fmla="*/ 1389586 w 2010536"/>
              <a:gd name="connsiteY4" fmla="*/ 1189505 h 2148627"/>
              <a:gd name="connsiteX5" fmla="*/ 1728501 w 2010536"/>
              <a:gd name="connsiteY5" fmla="*/ 1542079 h 2148627"/>
              <a:gd name="connsiteX6" fmla="*/ 2010536 w 2010536"/>
              <a:gd name="connsiteY6" fmla="*/ 1705828 h 2148627"/>
              <a:gd name="connsiteX7" fmla="*/ 1981148 w 2010536"/>
              <a:gd name="connsiteY7" fmla="*/ 2148627 h 2148627"/>
              <a:gd name="connsiteX8" fmla="*/ 0 w 2010536"/>
              <a:gd name="connsiteY8" fmla="*/ 2148627 h 2148627"/>
              <a:gd name="connsiteX9" fmla="*/ 13564 w 2010536"/>
              <a:gd name="connsiteY9" fmla="*/ 81886 h 2148627"/>
              <a:gd name="connsiteX0" fmla="*/ 13564 w 2010536"/>
              <a:gd name="connsiteY0" fmla="*/ 81886 h 2148627"/>
              <a:gd name="connsiteX1" fmla="*/ 93273 w 2010536"/>
              <a:gd name="connsiteY1" fmla="*/ 0 h 2148627"/>
              <a:gd name="connsiteX2" fmla="*/ 616790 w 2010536"/>
              <a:gd name="connsiteY2" fmla="*/ 636439 h 2148627"/>
              <a:gd name="connsiteX3" fmla="*/ 851703 w 2010536"/>
              <a:gd name="connsiteY3" fmla="*/ 588727 h 2148627"/>
              <a:gd name="connsiteX4" fmla="*/ 1063130 w 2010536"/>
              <a:gd name="connsiteY4" fmla="*/ 915920 h 2148627"/>
              <a:gd name="connsiteX5" fmla="*/ 1389586 w 2010536"/>
              <a:gd name="connsiteY5" fmla="*/ 1189505 h 2148627"/>
              <a:gd name="connsiteX6" fmla="*/ 1728501 w 2010536"/>
              <a:gd name="connsiteY6" fmla="*/ 1542079 h 2148627"/>
              <a:gd name="connsiteX7" fmla="*/ 2010536 w 2010536"/>
              <a:gd name="connsiteY7" fmla="*/ 1705828 h 2148627"/>
              <a:gd name="connsiteX8" fmla="*/ 1981148 w 2010536"/>
              <a:gd name="connsiteY8" fmla="*/ 2148627 h 2148627"/>
              <a:gd name="connsiteX9" fmla="*/ 0 w 2010536"/>
              <a:gd name="connsiteY9" fmla="*/ 2148627 h 2148627"/>
              <a:gd name="connsiteX10" fmla="*/ 13564 w 2010536"/>
              <a:gd name="connsiteY10" fmla="*/ 81886 h 2148627"/>
              <a:gd name="connsiteX0" fmla="*/ 13564 w 2010536"/>
              <a:gd name="connsiteY0" fmla="*/ 81886 h 2148627"/>
              <a:gd name="connsiteX1" fmla="*/ 93273 w 2010536"/>
              <a:gd name="connsiteY1" fmla="*/ 0 h 2148627"/>
              <a:gd name="connsiteX2" fmla="*/ 616790 w 2010536"/>
              <a:gd name="connsiteY2" fmla="*/ 636439 h 2148627"/>
              <a:gd name="connsiteX3" fmla="*/ 851703 w 2010536"/>
              <a:gd name="connsiteY3" fmla="*/ 588727 h 2148627"/>
              <a:gd name="connsiteX4" fmla="*/ 1063130 w 2010536"/>
              <a:gd name="connsiteY4" fmla="*/ 915920 h 2148627"/>
              <a:gd name="connsiteX5" fmla="*/ 1389586 w 2010536"/>
              <a:gd name="connsiteY5" fmla="*/ 1189505 h 2148627"/>
              <a:gd name="connsiteX6" fmla="*/ 1728501 w 2010536"/>
              <a:gd name="connsiteY6" fmla="*/ 1542079 h 2148627"/>
              <a:gd name="connsiteX7" fmla="*/ 2010536 w 2010536"/>
              <a:gd name="connsiteY7" fmla="*/ 1705828 h 2148627"/>
              <a:gd name="connsiteX8" fmla="*/ 1981148 w 2010536"/>
              <a:gd name="connsiteY8" fmla="*/ 2148627 h 2148627"/>
              <a:gd name="connsiteX9" fmla="*/ 0 w 2010536"/>
              <a:gd name="connsiteY9" fmla="*/ 2148627 h 2148627"/>
              <a:gd name="connsiteX10" fmla="*/ 13564 w 2010536"/>
              <a:gd name="connsiteY10" fmla="*/ 81886 h 2148627"/>
              <a:gd name="connsiteX0" fmla="*/ 13564 w 2010536"/>
              <a:gd name="connsiteY0" fmla="*/ 81886 h 2148627"/>
              <a:gd name="connsiteX1" fmla="*/ 93273 w 2010536"/>
              <a:gd name="connsiteY1" fmla="*/ 0 h 2148627"/>
              <a:gd name="connsiteX2" fmla="*/ 616790 w 2010536"/>
              <a:gd name="connsiteY2" fmla="*/ 636439 h 2148627"/>
              <a:gd name="connsiteX3" fmla="*/ 851703 w 2010536"/>
              <a:gd name="connsiteY3" fmla="*/ 588727 h 2148627"/>
              <a:gd name="connsiteX4" fmla="*/ 1063130 w 2010536"/>
              <a:gd name="connsiteY4" fmla="*/ 915920 h 2148627"/>
              <a:gd name="connsiteX5" fmla="*/ 1450626 w 2010536"/>
              <a:gd name="connsiteY5" fmla="*/ 1209416 h 2148627"/>
              <a:gd name="connsiteX6" fmla="*/ 1728501 w 2010536"/>
              <a:gd name="connsiteY6" fmla="*/ 1542079 h 2148627"/>
              <a:gd name="connsiteX7" fmla="*/ 2010536 w 2010536"/>
              <a:gd name="connsiteY7" fmla="*/ 1705828 h 2148627"/>
              <a:gd name="connsiteX8" fmla="*/ 1981148 w 2010536"/>
              <a:gd name="connsiteY8" fmla="*/ 2148627 h 2148627"/>
              <a:gd name="connsiteX9" fmla="*/ 0 w 2010536"/>
              <a:gd name="connsiteY9" fmla="*/ 2148627 h 2148627"/>
              <a:gd name="connsiteX10" fmla="*/ 13564 w 2010536"/>
              <a:gd name="connsiteY10" fmla="*/ 81886 h 2148627"/>
              <a:gd name="connsiteX0" fmla="*/ 13564 w 2010536"/>
              <a:gd name="connsiteY0" fmla="*/ 81886 h 2148627"/>
              <a:gd name="connsiteX1" fmla="*/ 93273 w 2010536"/>
              <a:gd name="connsiteY1" fmla="*/ 0 h 2148627"/>
              <a:gd name="connsiteX2" fmla="*/ 616790 w 2010536"/>
              <a:gd name="connsiteY2" fmla="*/ 636439 h 2148627"/>
              <a:gd name="connsiteX3" fmla="*/ 851703 w 2010536"/>
              <a:gd name="connsiteY3" fmla="*/ 588727 h 2148627"/>
              <a:gd name="connsiteX4" fmla="*/ 1063130 w 2010536"/>
              <a:gd name="connsiteY4" fmla="*/ 915920 h 2148627"/>
              <a:gd name="connsiteX5" fmla="*/ 1450626 w 2010536"/>
              <a:gd name="connsiteY5" fmla="*/ 1209416 h 2148627"/>
              <a:gd name="connsiteX6" fmla="*/ 1728501 w 2010536"/>
              <a:gd name="connsiteY6" fmla="*/ 1542079 h 2148627"/>
              <a:gd name="connsiteX7" fmla="*/ 2010536 w 2010536"/>
              <a:gd name="connsiteY7" fmla="*/ 1705828 h 2148627"/>
              <a:gd name="connsiteX8" fmla="*/ 1981148 w 2010536"/>
              <a:gd name="connsiteY8" fmla="*/ 2148627 h 2148627"/>
              <a:gd name="connsiteX9" fmla="*/ 0 w 2010536"/>
              <a:gd name="connsiteY9" fmla="*/ 2148627 h 2148627"/>
              <a:gd name="connsiteX10" fmla="*/ 13564 w 2010536"/>
              <a:gd name="connsiteY10" fmla="*/ 81886 h 2148627"/>
              <a:gd name="connsiteX0" fmla="*/ 13564 w 2010536"/>
              <a:gd name="connsiteY0" fmla="*/ 81886 h 2148627"/>
              <a:gd name="connsiteX1" fmla="*/ 93273 w 2010536"/>
              <a:gd name="connsiteY1" fmla="*/ 0 h 2148627"/>
              <a:gd name="connsiteX2" fmla="*/ 616790 w 2010536"/>
              <a:gd name="connsiteY2" fmla="*/ 636439 h 2148627"/>
              <a:gd name="connsiteX3" fmla="*/ 851703 w 2010536"/>
              <a:gd name="connsiteY3" fmla="*/ 588727 h 2148627"/>
              <a:gd name="connsiteX4" fmla="*/ 1063130 w 2010536"/>
              <a:gd name="connsiteY4" fmla="*/ 915920 h 2148627"/>
              <a:gd name="connsiteX5" fmla="*/ 1450626 w 2010536"/>
              <a:gd name="connsiteY5" fmla="*/ 1209416 h 2148627"/>
              <a:gd name="connsiteX6" fmla="*/ 1728501 w 2010536"/>
              <a:gd name="connsiteY6" fmla="*/ 1542079 h 2148627"/>
              <a:gd name="connsiteX7" fmla="*/ 2010536 w 2010536"/>
              <a:gd name="connsiteY7" fmla="*/ 1705828 h 2148627"/>
              <a:gd name="connsiteX8" fmla="*/ 1981148 w 2010536"/>
              <a:gd name="connsiteY8" fmla="*/ 2148627 h 2148627"/>
              <a:gd name="connsiteX9" fmla="*/ 0 w 2010536"/>
              <a:gd name="connsiteY9" fmla="*/ 2148627 h 2148627"/>
              <a:gd name="connsiteX10" fmla="*/ 13564 w 2010536"/>
              <a:gd name="connsiteY10" fmla="*/ 81886 h 21486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2010536" h="2148627">
                <a:moveTo>
                  <a:pt x="13564" y="81886"/>
                </a:moveTo>
                <a:cubicBezTo>
                  <a:pt x="85628" y="-135179"/>
                  <a:pt x="228983" y="237770"/>
                  <a:pt x="93273" y="0"/>
                </a:cubicBezTo>
                <a:cubicBezTo>
                  <a:pt x="188159" y="90766"/>
                  <a:pt x="492646" y="539977"/>
                  <a:pt x="616790" y="636439"/>
                </a:cubicBezTo>
                <a:cubicBezTo>
                  <a:pt x="599618" y="699597"/>
                  <a:pt x="701544" y="705408"/>
                  <a:pt x="851703" y="588727"/>
                </a:cubicBezTo>
                <a:cubicBezTo>
                  <a:pt x="926093" y="643603"/>
                  <a:pt x="973483" y="815790"/>
                  <a:pt x="1063130" y="915920"/>
                </a:cubicBezTo>
                <a:cubicBezTo>
                  <a:pt x="1186688" y="1254986"/>
                  <a:pt x="1339731" y="1113353"/>
                  <a:pt x="1450626" y="1209416"/>
                </a:cubicBezTo>
                <a:cubicBezTo>
                  <a:pt x="1596759" y="1357828"/>
                  <a:pt x="1632149" y="1469998"/>
                  <a:pt x="1728501" y="1542079"/>
                </a:cubicBezTo>
                <a:cubicBezTo>
                  <a:pt x="1824853" y="1614160"/>
                  <a:pt x="1951651" y="1606308"/>
                  <a:pt x="2010536" y="1705828"/>
                </a:cubicBezTo>
                <a:lnTo>
                  <a:pt x="1981148" y="2148627"/>
                </a:lnTo>
                <a:lnTo>
                  <a:pt x="0" y="2148627"/>
                </a:lnTo>
                <a:cubicBezTo>
                  <a:pt x="4521" y="1459713"/>
                  <a:pt x="9043" y="770800"/>
                  <a:pt x="13564" y="81886"/>
                </a:cubicBezTo>
                <a:close/>
              </a:path>
            </a:pathLst>
          </a:custGeom>
          <a:solidFill>
            <a:srgbClr val="FF0000">
              <a:alpha val="56078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91436" tIns="45718" rIns="91436" bIns="45718"/>
          <a:lstStyle/>
          <a:p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2586493" y="403894"/>
            <a:ext cx="7064659" cy="769441"/>
          </a:xfrm>
          <a:prstGeom prst="rect">
            <a:avLst/>
          </a:prstGeom>
          <a:ln>
            <a:solidFill>
              <a:schemeClr val="bg1">
                <a:alpha val="36000"/>
              </a:schemeClr>
            </a:solidFill>
          </a:ln>
        </p:spPr>
        <p:txBody>
          <a:bodyPr wrap="square" lIns="91436" tIns="45718" rIns="91436" bIns="45718">
            <a:spAutoFit/>
          </a:bodyPr>
          <a:lstStyle/>
          <a:p>
            <a:pPr algn="ctr"/>
            <a:r>
              <a:rPr lang="zh-CN" altLang="en-US" sz="44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关键词趋势研究</a:t>
            </a:r>
            <a:r>
              <a:rPr lang="en-US" altLang="zh-CN" sz="4400" dirty="0">
                <a:solidFill>
                  <a:schemeClr val="bg1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-</a:t>
            </a:r>
            <a:r>
              <a:rPr lang="zh-CN" altLang="en-US" sz="44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青藏铁路</a:t>
            </a:r>
            <a:endParaRPr lang="en-US" altLang="zh-CN" sz="44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6" name="TextBox 6"/>
          <p:cNvSpPr>
            <a:spLocks noChangeArrowheads="1"/>
          </p:cNvSpPr>
          <p:nvPr/>
        </p:nvSpPr>
        <p:spPr bwMode="auto">
          <a:xfrm>
            <a:off x="2408056" y="6120058"/>
            <a:ext cx="82296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6" tIns="45718" rIns="91436" bIns="45718">
            <a:spAutoFit/>
          </a:bodyPr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zh-CN" altLang="en-US" sz="3600" b="1" dirty="0">
                <a:solidFill>
                  <a:schemeClr val="bg1"/>
                </a:solidFill>
                <a:ea typeface="宋体" panose="02010600030101010101" pitchFamily="2" charset="-122"/>
                <a:sym typeface="Calibri" panose="020F05020202040A0204" pitchFamily="34" charset="0"/>
              </a:rPr>
              <a:t>关键词、人物、机构</a:t>
            </a:r>
            <a:r>
              <a:rPr lang="en-US" altLang="zh-CN" sz="3600" b="1" dirty="0">
                <a:solidFill>
                  <a:schemeClr val="bg1"/>
                </a:solidFill>
                <a:ea typeface="宋体" panose="02010600030101010101" pitchFamily="2" charset="-122"/>
                <a:sym typeface="Calibri" panose="020F05020202040A0204" pitchFamily="34" charset="0"/>
              </a:rPr>
              <a:t>30</a:t>
            </a:r>
            <a:r>
              <a:rPr lang="zh-CN" altLang="en-US" sz="3600" b="1" dirty="0">
                <a:solidFill>
                  <a:schemeClr val="bg1"/>
                </a:solidFill>
                <a:ea typeface="宋体" panose="02010600030101010101" pitchFamily="2" charset="-122"/>
                <a:sym typeface="Calibri" panose="020F05020202040A0204" pitchFamily="34" charset="0"/>
              </a:rPr>
              <a:t>年以上的趋势</a:t>
            </a:r>
            <a:endParaRPr lang="zh-CN" altLang="en-US" dirty="0">
              <a:solidFill>
                <a:schemeClr val="bg1"/>
              </a:solidFill>
              <a:ea typeface="宋体" panose="02010600030101010101" pitchFamily="2" charset="-122"/>
              <a:sym typeface="Calibri" panose="020F05020202040A0204" pitchFamily="34" charset="0"/>
            </a:endParaRPr>
          </a:p>
        </p:txBody>
      </p:sp>
      <p:sp>
        <p:nvSpPr>
          <p:cNvPr id="2" name="右箭头 1"/>
          <p:cNvSpPr/>
          <p:nvPr/>
        </p:nvSpPr>
        <p:spPr>
          <a:xfrm rot="19900865">
            <a:off x="6768424" y="3067277"/>
            <a:ext cx="1599925" cy="903187"/>
          </a:xfrm>
          <a:prstGeom prst="rightArrow">
            <a:avLst/>
          </a:prstGeom>
          <a:solidFill>
            <a:srgbClr val="00B050">
              <a:alpha val="56078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91436" tIns="45718" rIns="91436" bIns="45718"/>
          <a:lstStyle/>
          <a:p>
            <a:pPr>
              <a:buFont typeface="Arial" panose="020B0604020202020204" pitchFamily="34" charset="0"/>
              <a:buNone/>
            </a:pPr>
            <a:endParaRPr lang="zh-CN" altLang="en-US">
              <a:solidFill>
                <a:schemeClr val="tx1"/>
              </a:solidFill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002575539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2" grpId="0" animBg="1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 noChangeAspect="1"/>
          </p:cNvGrpSpPr>
          <p:nvPr/>
        </p:nvGrpSpPr>
        <p:grpSpPr bwMode="auto">
          <a:xfrm>
            <a:off x="1616149" y="2"/>
            <a:ext cx="10575851" cy="6862484"/>
            <a:chOff x="0" y="0"/>
            <a:chExt cx="10195" cy="18422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" y="0"/>
              <a:ext cx="10184" cy="917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9228"/>
              <a:ext cx="10169" cy="919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cxnSp>
        <p:nvCxnSpPr>
          <p:cNvPr id="21" name="直接连接符 19"/>
          <p:cNvCxnSpPr>
            <a:cxnSpLocks noChangeShapeType="1"/>
          </p:cNvCxnSpPr>
          <p:nvPr/>
        </p:nvCxnSpPr>
        <p:spPr bwMode="auto">
          <a:xfrm>
            <a:off x="11270843" y="-93662"/>
            <a:ext cx="0" cy="6758940"/>
          </a:xfrm>
          <a:prstGeom prst="line">
            <a:avLst/>
          </a:prstGeom>
          <a:noFill/>
          <a:ln w="63500">
            <a:solidFill>
              <a:srgbClr val="FF00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6" name="矩形 25"/>
          <p:cNvSpPr/>
          <p:nvPr/>
        </p:nvSpPr>
        <p:spPr>
          <a:xfrm>
            <a:off x="524749" y="605949"/>
            <a:ext cx="646331" cy="5078313"/>
          </a:xfrm>
          <a:prstGeom prst="rect">
            <a:avLst/>
          </a:prstGeom>
          <a:ln>
            <a:solidFill>
              <a:schemeClr val="bg1">
                <a:alpha val="36000"/>
              </a:schemeClr>
            </a:solidFill>
          </a:ln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禽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流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感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研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究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综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合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评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价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7" name="圆角矩形标注 26"/>
          <p:cNvSpPr>
            <a:spLocks noChangeArrowheads="1"/>
          </p:cNvSpPr>
          <p:nvPr/>
        </p:nvSpPr>
        <p:spPr bwMode="auto">
          <a:xfrm>
            <a:off x="2257604" y="477173"/>
            <a:ext cx="1911521" cy="775155"/>
          </a:xfrm>
          <a:prstGeom prst="wedgeRoundRectCallout">
            <a:avLst>
              <a:gd name="adj1" fmla="val -37104"/>
              <a:gd name="adj2" fmla="val -1986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32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期刊</a:t>
            </a:r>
          </a:p>
        </p:txBody>
      </p:sp>
      <p:sp>
        <p:nvSpPr>
          <p:cNvPr id="28" name="圆角矩形标注 27"/>
          <p:cNvSpPr>
            <a:spLocks noChangeArrowheads="1"/>
          </p:cNvSpPr>
          <p:nvPr/>
        </p:nvSpPr>
        <p:spPr bwMode="auto">
          <a:xfrm>
            <a:off x="2257604" y="2266593"/>
            <a:ext cx="1911521" cy="775155"/>
          </a:xfrm>
          <a:prstGeom prst="wedgeRoundRectCallout">
            <a:avLst>
              <a:gd name="adj1" fmla="val -37104"/>
              <a:gd name="adj2" fmla="val -1986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32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学位</a:t>
            </a:r>
          </a:p>
        </p:txBody>
      </p:sp>
      <p:sp>
        <p:nvSpPr>
          <p:cNvPr id="29" name="圆角矩形标注 28"/>
          <p:cNvSpPr>
            <a:spLocks noChangeArrowheads="1"/>
          </p:cNvSpPr>
          <p:nvPr/>
        </p:nvSpPr>
        <p:spPr bwMode="auto">
          <a:xfrm>
            <a:off x="2257605" y="3840277"/>
            <a:ext cx="1911521" cy="775155"/>
          </a:xfrm>
          <a:prstGeom prst="wedgeRoundRectCallout">
            <a:avLst>
              <a:gd name="adj1" fmla="val -37104"/>
              <a:gd name="adj2" fmla="val -1986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32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专利</a:t>
            </a:r>
          </a:p>
        </p:txBody>
      </p:sp>
      <p:sp>
        <p:nvSpPr>
          <p:cNvPr id="30" name="圆角矩形标注 29"/>
          <p:cNvSpPr>
            <a:spLocks noChangeArrowheads="1"/>
          </p:cNvSpPr>
          <p:nvPr/>
        </p:nvSpPr>
        <p:spPr bwMode="auto">
          <a:xfrm>
            <a:off x="2257605" y="5420585"/>
            <a:ext cx="1911521" cy="775155"/>
          </a:xfrm>
          <a:prstGeom prst="wedgeRoundRectCallout">
            <a:avLst>
              <a:gd name="adj1" fmla="val -37104"/>
              <a:gd name="adj2" fmla="val -1986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32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报纸</a:t>
            </a:r>
          </a:p>
        </p:txBody>
      </p:sp>
      <p:sp>
        <p:nvSpPr>
          <p:cNvPr id="22" name="矩形 21"/>
          <p:cNvSpPr>
            <a:spLocks noChangeArrowheads="1"/>
          </p:cNvSpPr>
          <p:nvPr/>
        </p:nvSpPr>
        <p:spPr bwMode="auto">
          <a:xfrm>
            <a:off x="5938649" y="-93664"/>
            <a:ext cx="457499" cy="6862491"/>
          </a:xfrm>
          <a:prstGeom prst="rect">
            <a:avLst/>
          </a:prstGeom>
          <a:solidFill>
            <a:srgbClr val="00B050">
              <a:alpha val="56078"/>
            </a:srgbClr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lIns="91436" tIns="45718" rIns="91436" bIns="45718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>
              <a:buFont typeface="Arial" panose="020B0604020202020204" pitchFamily="34" charset="0"/>
              <a:buNone/>
            </a:pPr>
            <a:endParaRPr lang="zh-CN" altLang="en-US">
              <a:ea typeface="宋体" panose="02010600030101010101" pitchFamily="2" charset="-122"/>
            </a:endParaRPr>
          </a:p>
        </p:txBody>
      </p:sp>
      <p:pic>
        <p:nvPicPr>
          <p:cNvPr id="23" name="Picture 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57604" y="2037443"/>
            <a:ext cx="8469449" cy="271639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</a:extLst>
        </p:spPr>
      </p:pic>
      <p:cxnSp>
        <p:nvCxnSpPr>
          <p:cNvPr id="13" name="直接连接符 19"/>
          <p:cNvCxnSpPr>
            <a:cxnSpLocks noChangeShapeType="1"/>
          </p:cNvCxnSpPr>
          <p:nvPr/>
        </p:nvCxnSpPr>
        <p:spPr bwMode="auto">
          <a:xfrm>
            <a:off x="9080092" y="-106006"/>
            <a:ext cx="0" cy="6758940"/>
          </a:xfrm>
          <a:prstGeom prst="line">
            <a:avLst/>
          </a:prstGeom>
          <a:noFill/>
          <a:ln w="63500">
            <a:solidFill>
              <a:srgbClr val="FFFF00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xmlns="" val="3158762112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28" grpId="0" animBg="1"/>
      <p:bldP spid="29" grpId="0" animBg="1"/>
      <p:bldP spid="30" grpId="0" animBg="1"/>
      <p:bldP spid="2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518559" y="661309"/>
            <a:ext cx="9173029" cy="914399"/>
          </a:xfrm>
          <a:prstGeom prst="roundRect">
            <a:avLst/>
          </a:prstGeom>
          <a:noFill/>
          <a:ln>
            <a:solidFill>
              <a:schemeClr val="bg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918463" y="798650"/>
            <a:ext cx="6392183" cy="707887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图书馆如何应对大数据</a:t>
            </a:r>
            <a:r>
              <a:rPr lang="en-US" altLang="zh-CN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?</a:t>
            </a:r>
            <a:endParaRPr lang="zh-CN" altLang="en-US" sz="40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1889761" y="2371453"/>
            <a:ext cx="8340091" cy="3383280"/>
          </a:xfrm>
          <a:prstGeom prst="roundRect">
            <a:avLst>
              <a:gd name="adj" fmla="val 6667"/>
            </a:avLst>
          </a:prstGeom>
          <a:noFill/>
          <a:ln>
            <a:solidFill>
              <a:schemeClr val="bg1">
                <a:alpha val="36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1899603" y="2373722"/>
            <a:ext cx="8330248" cy="3381012"/>
          </a:xfrm>
          <a:prstGeom prst="roundRect">
            <a:avLst>
              <a:gd name="adj" fmla="val 6667"/>
            </a:avLst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2" name="矩形 1"/>
          <p:cNvSpPr/>
          <p:nvPr/>
        </p:nvSpPr>
        <p:spPr>
          <a:xfrm>
            <a:off x="2581931" y="3339819"/>
            <a:ext cx="6955751" cy="1446551"/>
          </a:xfrm>
          <a:prstGeom prst="rect">
            <a:avLst/>
          </a:prstGeom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如何让数字资源从</a:t>
            </a:r>
            <a:r>
              <a:rPr lang="zh-CN" altLang="en-US" sz="4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无序发展</a:t>
            </a:r>
            <a:endParaRPr lang="en-US" altLang="zh-CN" sz="44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到</a:t>
            </a:r>
            <a:r>
              <a:rPr lang="zh-CN" altLang="en-US" sz="4400" b="1" dirty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有序</a:t>
            </a:r>
            <a:r>
              <a:rPr lang="zh-CN" altLang="en-US" sz="4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地系统管理</a:t>
            </a:r>
            <a:endParaRPr lang="zh-CN" alt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06636620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2" grpId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/>
          <p:cNvGrpSpPr>
            <a:grpSpLocks noChangeAspect="1"/>
          </p:cNvGrpSpPr>
          <p:nvPr/>
        </p:nvGrpSpPr>
        <p:grpSpPr bwMode="auto">
          <a:xfrm>
            <a:off x="1746421" y="0"/>
            <a:ext cx="10440067" cy="6858000"/>
            <a:chOff x="0" y="0"/>
            <a:chExt cx="13915" cy="9140"/>
          </a:xfrm>
        </p:grpSpPr>
        <p:pic>
          <p:nvPicPr>
            <p:cNvPr id="4" name="Picture 3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13915" cy="311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" y="3110"/>
              <a:ext cx="13911" cy="308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" y="6194"/>
              <a:ext cx="13892" cy="29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 xmlns="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16" name="圆角矩形标注 15"/>
          <p:cNvSpPr>
            <a:spLocks noChangeArrowheads="1"/>
          </p:cNvSpPr>
          <p:nvPr/>
        </p:nvSpPr>
        <p:spPr bwMode="auto">
          <a:xfrm>
            <a:off x="2257604" y="477173"/>
            <a:ext cx="1911521" cy="775155"/>
          </a:xfrm>
          <a:prstGeom prst="wedgeRoundRectCallout">
            <a:avLst>
              <a:gd name="adj1" fmla="val -37104"/>
              <a:gd name="adj2" fmla="val -1986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32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期刊</a:t>
            </a:r>
          </a:p>
        </p:txBody>
      </p:sp>
      <p:sp>
        <p:nvSpPr>
          <p:cNvPr id="17" name="圆角矩形标注 16"/>
          <p:cNvSpPr>
            <a:spLocks noChangeArrowheads="1"/>
          </p:cNvSpPr>
          <p:nvPr/>
        </p:nvSpPr>
        <p:spPr bwMode="auto">
          <a:xfrm>
            <a:off x="2257602" y="5181533"/>
            <a:ext cx="1911521" cy="775155"/>
          </a:xfrm>
          <a:prstGeom prst="wedgeRoundRectCallout">
            <a:avLst>
              <a:gd name="adj1" fmla="val -37104"/>
              <a:gd name="adj2" fmla="val -1986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32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学位</a:t>
            </a:r>
          </a:p>
        </p:txBody>
      </p:sp>
      <p:sp>
        <p:nvSpPr>
          <p:cNvPr id="18" name="圆角矩形标注 17"/>
          <p:cNvSpPr>
            <a:spLocks noChangeArrowheads="1"/>
          </p:cNvSpPr>
          <p:nvPr/>
        </p:nvSpPr>
        <p:spPr bwMode="auto">
          <a:xfrm>
            <a:off x="2257602" y="2971065"/>
            <a:ext cx="1911521" cy="775155"/>
          </a:xfrm>
          <a:prstGeom prst="wedgeRoundRectCallout">
            <a:avLst>
              <a:gd name="adj1" fmla="val -37104"/>
              <a:gd name="adj2" fmla="val -1986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32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报纸</a:t>
            </a:r>
          </a:p>
        </p:txBody>
      </p:sp>
      <p:sp>
        <p:nvSpPr>
          <p:cNvPr id="19" name="矩形 18"/>
          <p:cNvSpPr/>
          <p:nvPr/>
        </p:nvSpPr>
        <p:spPr>
          <a:xfrm>
            <a:off x="524749" y="605949"/>
            <a:ext cx="646331" cy="5078313"/>
          </a:xfrm>
          <a:prstGeom prst="rect">
            <a:avLst/>
          </a:prstGeom>
          <a:ln>
            <a:solidFill>
              <a:schemeClr val="bg1">
                <a:alpha val="36000"/>
              </a:schemeClr>
            </a:solidFill>
          </a:ln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大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数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据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研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究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综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合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评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价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2470402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7739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220689" y="1447802"/>
            <a:ext cx="2051051" cy="2343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" name="Picture 4"/>
          <p:cNvPicPr>
            <a:picLocks noGrp="1" noChangeAspect="1" noChangeArrowheads="1"/>
          </p:cNvPicPr>
          <p:nvPr>
            <p:ph idx="4294967295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56442" y="1686721"/>
            <a:ext cx="5915025" cy="4867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8130" y="227013"/>
            <a:ext cx="638175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圆角矩形标注 5"/>
          <p:cNvSpPr>
            <a:spLocks noChangeArrowheads="1"/>
          </p:cNvSpPr>
          <p:nvPr/>
        </p:nvSpPr>
        <p:spPr bwMode="auto">
          <a:xfrm>
            <a:off x="2793393" y="967585"/>
            <a:ext cx="2326784" cy="719137"/>
          </a:xfrm>
          <a:prstGeom prst="wedgeRoundRectCallout">
            <a:avLst>
              <a:gd name="adj1" fmla="val 49493"/>
              <a:gd name="adj2" fmla="val -111698"/>
              <a:gd name="adj3" fmla="val 16667"/>
            </a:avLst>
          </a:prstGeom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选择对比条件</a:t>
            </a:r>
          </a:p>
        </p:txBody>
      </p:sp>
      <p:sp>
        <p:nvSpPr>
          <p:cNvPr id="7" name="矩形 6"/>
          <p:cNvSpPr>
            <a:spLocks noChangeArrowheads="1"/>
          </p:cNvSpPr>
          <p:nvPr/>
        </p:nvSpPr>
        <p:spPr bwMode="auto">
          <a:xfrm>
            <a:off x="5875828" y="246063"/>
            <a:ext cx="3373437" cy="635000"/>
          </a:xfrm>
          <a:prstGeom prst="rect">
            <a:avLst/>
          </a:prstGeom>
          <a:solidFill>
            <a:schemeClr val="accent1">
              <a:alpha val="34117"/>
            </a:schemeClr>
          </a:solidFill>
          <a:ln w="25400">
            <a:solidFill>
              <a:srgbClr val="89A4A7"/>
            </a:solidFill>
            <a:miter lim="800000"/>
            <a:headEnd/>
            <a:tailEnd/>
          </a:ln>
        </p:spPr>
        <p:txBody>
          <a:bodyPr lIns="91372" tIns="45686" rIns="91372" bIns="45686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sp>
        <p:nvSpPr>
          <p:cNvPr id="8" name="圆角矩形标注 8"/>
          <p:cNvSpPr>
            <a:spLocks noChangeArrowheads="1"/>
          </p:cNvSpPr>
          <p:nvPr/>
        </p:nvSpPr>
        <p:spPr bwMode="auto">
          <a:xfrm>
            <a:off x="8472248" y="1075593"/>
            <a:ext cx="2627923" cy="781051"/>
          </a:xfrm>
          <a:prstGeom prst="wedgeRoundRectCallout">
            <a:avLst>
              <a:gd name="adj1" fmla="val -67602"/>
              <a:gd name="adj2" fmla="val -61162"/>
              <a:gd name="adj3" fmla="val 16667"/>
            </a:avLst>
          </a:prstGeom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对比输入框中目前最多支持</a:t>
            </a:r>
            <a:r>
              <a:rPr lang="en-US" altLang="zh-CN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</a:t>
            </a:r>
          </a:p>
        </p:txBody>
      </p:sp>
      <p:sp>
        <p:nvSpPr>
          <p:cNvPr id="12" name="矩形 11"/>
          <p:cNvSpPr/>
          <p:nvPr/>
        </p:nvSpPr>
        <p:spPr>
          <a:xfrm>
            <a:off x="693489" y="563565"/>
            <a:ext cx="646331" cy="3970319"/>
          </a:xfrm>
          <a:prstGeom prst="rect">
            <a:avLst/>
          </a:prstGeom>
          <a:ln>
            <a:solidFill>
              <a:schemeClr val="bg1">
                <a:alpha val="36000"/>
              </a:schemeClr>
            </a:solidFill>
          </a:ln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多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主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题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对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比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分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析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261951794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autoUpdateAnimBg="0"/>
      <p:bldP spid="6" grpId="1" animBg="1" autoUpdateAnimBg="0"/>
      <p:bldP spid="7" grpId="0" animBg="1" autoUpdateAnimBg="0"/>
      <p:bldP spid="8" grpId="0" animBg="1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4"/>
          <p:cNvSpPr>
            <a:spLocks noChangeArrowheads="1"/>
          </p:cNvSpPr>
          <p:nvPr/>
        </p:nvSpPr>
        <p:spPr bwMode="auto">
          <a:xfrm>
            <a:off x="1656641" y="555139"/>
            <a:ext cx="8905003" cy="707887"/>
          </a:xfrm>
          <a:prstGeom prst="rect">
            <a:avLst/>
          </a:prstGeom>
          <a:ln>
            <a:solidFill>
              <a:schemeClr val="bg1">
                <a:alpha val="36000"/>
              </a:schemeClr>
            </a:solidFill>
          </a:ln>
          <a:extLst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4000" b="1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黑体" panose="02010609060101010101" pitchFamily="49" charset="-122"/>
              </a:rPr>
              <a:t>平板电脑与笔记本电脑发展相关性分析</a:t>
            </a:r>
            <a:endParaRPr lang="zh-CN" altLang="en-US" sz="4000" b="1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  <a:sym typeface="Calibri" panose="020F05020202040A0204" pitchFamily="34" charset="0"/>
            </a:endParaRPr>
          </a:p>
        </p:txBody>
      </p:sp>
      <p:pic>
        <p:nvPicPr>
          <p:cNvPr id="3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" y="1730988"/>
            <a:ext cx="12218287" cy="51270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238007103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7148" y="309912"/>
            <a:ext cx="2031325" cy="830997"/>
          </a:xfrm>
          <a:prstGeom prst="rect">
            <a:avLst/>
          </a:prstGeom>
          <a:ln>
            <a:solidFill>
              <a:schemeClr val="bg1">
                <a:alpha val="36000"/>
              </a:schemeClr>
            </a:solidFill>
          </a:ln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4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服务三</a:t>
            </a:r>
          </a:p>
        </p:txBody>
      </p:sp>
      <p:sp>
        <p:nvSpPr>
          <p:cNvPr id="3" name="Text Box 9"/>
          <p:cNvSpPr>
            <a:spLocks noChangeArrowheads="1"/>
          </p:cNvSpPr>
          <p:nvPr/>
        </p:nvSpPr>
        <p:spPr bwMode="auto">
          <a:xfrm>
            <a:off x="2248475" y="1751547"/>
            <a:ext cx="7796213" cy="17748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6" tIns="45718" rIns="91436" bIns="45718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5500" b="1" dirty="0">
                <a:solidFill>
                  <a:schemeClr val="bg1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客观全面的学术产出分析</a:t>
            </a:r>
            <a:endParaRPr lang="zh-CN" altLang="en-US" sz="2000" dirty="0">
              <a:solidFill>
                <a:schemeClr val="bg1"/>
              </a:solidFill>
              <a:sym typeface="Calibri" panose="020F05020202040A0204" pitchFamily="34" charset="0"/>
            </a:endParaRPr>
          </a:p>
        </p:txBody>
      </p:sp>
      <p:pic>
        <p:nvPicPr>
          <p:cNvPr id="4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3285518"/>
            <a:ext cx="12181899" cy="3572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45250201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utoUpdateAnimBg="0"/>
      <p:bldP spid="3" grpId="1" bldLvl="0" autoUpdateAnimBg="0"/>
      <p:bldP spid="3" grpId="2" bldLvl="0" autoUpdateAnimBg="0"/>
      <p:bldP spid="3" grpId="3" bldLvl="0" autoUpdateAnimBg="0"/>
      <p:bldP spid="3" grpId="4" bldLvl="0" autoUpdateAnimBg="0"/>
      <p:bldP spid="3" grpId="5" bldLvl="0" autoUpdateAnimBg="0"/>
      <p:bldP spid="3" grpId="6" bldLvl="0" autoUpdateAnimBg="0"/>
      <p:bldP spid="3" grpId="7" bldLvl="0" autoUpdateAnimBg="0"/>
      <p:bldP spid="3" grpId="8" bldLvl="0" autoUpdateAnimBg="0"/>
      <p:bldP spid="3" grpId="9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>
            <a:spLocks noChangeArrowheads="1"/>
          </p:cNvSpPr>
          <p:nvPr/>
        </p:nvSpPr>
        <p:spPr bwMode="auto">
          <a:xfrm>
            <a:off x="3729059" y="356946"/>
            <a:ext cx="5330297" cy="707882"/>
          </a:xfrm>
          <a:prstGeom prst="rect">
            <a:avLst/>
          </a:prstGeom>
          <a:ln>
            <a:solidFill>
              <a:schemeClr val="bg1">
                <a:alpha val="36000"/>
              </a:schemeClr>
            </a:solidFill>
          </a:ln>
          <a:extLst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学校</a:t>
            </a:r>
            <a:r>
              <a:rPr lang="zh-CN" altLang="en-US" sz="4000" b="1" dirty="0" smtClean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期</a:t>
            </a:r>
            <a:r>
              <a:rPr lang="zh-CN" altLang="en-US" sz="4000" b="1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刊学术发展趋势</a:t>
            </a:r>
            <a:endParaRPr lang="zh-CN" altLang="en-US" sz="4000" b="1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  <a:sym typeface="Calibri" panose="020F05020202040A0204" pitchFamily="34" charset="0"/>
            </a:endParaRPr>
          </a:p>
        </p:txBody>
      </p:sp>
      <p:pic>
        <p:nvPicPr>
          <p:cNvPr id="4" name="图片 3" descr="QQ截图20151102094856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45932" y="1981381"/>
            <a:ext cx="10342178" cy="3599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585019457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6"/>
          <p:cNvSpPr>
            <a:spLocks noChangeArrowheads="1"/>
          </p:cNvSpPr>
          <p:nvPr/>
        </p:nvSpPr>
        <p:spPr bwMode="auto">
          <a:xfrm>
            <a:off x="2875235" y="78523"/>
            <a:ext cx="6617509" cy="707882"/>
          </a:xfrm>
          <a:prstGeom prst="rect">
            <a:avLst/>
          </a:prstGeom>
          <a:ln>
            <a:solidFill>
              <a:schemeClr val="bg1">
                <a:alpha val="36000"/>
              </a:schemeClr>
            </a:solidFill>
          </a:ln>
          <a:extLst/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4000" b="1" dirty="0" smtClean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学校 教</a:t>
            </a:r>
            <a:r>
              <a:rPr lang="zh-CN" altLang="en-US" sz="4000" b="1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授</a:t>
            </a:r>
            <a:r>
              <a:rPr lang="zh-CN" altLang="en-US" sz="4000" b="1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  <a:sym typeface="微软雅黑" panose="020B0503020204020204" pitchFamily="34" charset="-122"/>
              </a:rPr>
              <a:t>学术成就与影响力</a:t>
            </a:r>
            <a:endParaRPr lang="zh-CN" altLang="en-US" sz="4000" b="1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  <a:sym typeface="Calibri" panose="020F05020202040A0204" pitchFamily="34" charset="0"/>
            </a:endParaRPr>
          </a:p>
        </p:txBody>
      </p:sp>
      <p:sp>
        <p:nvSpPr>
          <p:cNvPr id="4" name="矩形 13"/>
          <p:cNvSpPr>
            <a:spLocks noChangeArrowheads="1"/>
          </p:cNvSpPr>
          <p:nvPr/>
        </p:nvSpPr>
        <p:spPr bwMode="auto">
          <a:xfrm>
            <a:off x="1572404" y="3277978"/>
            <a:ext cx="2414317" cy="472295"/>
          </a:xfrm>
          <a:prstGeom prst="rect">
            <a:avLst/>
          </a:prstGeom>
          <a:noFill/>
          <a:ln w="38100">
            <a:solidFill>
              <a:srgbClr val="FF000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1436" tIns="45718" rIns="91436" bIns="45718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成果被引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用</a:t>
            </a:r>
            <a:r>
              <a:rPr lang="en-US" altLang="zh-CN" sz="1600" b="1" dirty="0" smtClean="0">
                <a:solidFill>
                  <a:schemeClr val="bg1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360008</a:t>
            </a:r>
            <a:r>
              <a:rPr lang="zh-CN" altLang="en-US" sz="1600" b="1" dirty="0" smtClean="0">
                <a:solidFill>
                  <a:schemeClr val="bg1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次</a:t>
            </a:r>
            <a:endParaRPr lang="zh-CN" altLang="en-US" sz="1600" dirty="0">
              <a:solidFill>
                <a:schemeClr val="bg1"/>
              </a:solidFill>
              <a:ea typeface="宋体" panose="02010600030101010101" pitchFamily="2" charset="-122"/>
              <a:sym typeface="Calibri" panose="020F05020202040A0204" pitchFamily="34" charset="0"/>
            </a:endParaRPr>
          </a:p>
        </p:txBody>
      </p:sp>
      <p:sp>
        <p:nvSpPr>
          <p:cNvPr id="5" name="矩形 15"/>
          <p:cNvSpPr>
            <a:spLocks noChangeArrowheads="1"/>
          </p:cNvSpPr>
          <p:nvPr/>
        </p:nvSpPr>
        <p:spPr bwMode="auto">
          <a:xfrm>
            <a:off x="1585104" y="3925863"/>
            <a:ext cx="2401107" cy="518533"/>
          </a:xfrm>
          <a:prstGeom prst="rect">
            <a:avLst/>
          </a:prstGeom>
          <a:noFill/>
          <a:ln w="38100">
            <a:solidFill>
              <a:srgbClr val="FF0000"/>
            </a:solidFill>
            <a:bevel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lIns="91436" tIns="45718" rIns="91436" bIns="45718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  <a:defRPr/>
            </a:pPr>
            <a:r>
              <a:rPr lang="zh-CN" altLang="en-US" sz="13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被引用次数最多期</a:t>
            </a:r>
            <a:r>
              <a:rPr lang="zh-CN" altLang="en-US" sz="13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刊</a:t>
            </a:r>
            <a:r>
              <a:rPr lang="en-US" altLang="zh-CN" sz="13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1002</a:t>
            </a:r>
            <a:r>
              <a:rPr lang="zh-CN" altLang="en-US" sz="1300" b="1" dirty="0" smtClean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次</a:t>
            </a:r>
            <a:endParaRPr lang="zh-CN" altLang="en-US" sz="1300" dirty="0">
              <a:solidFill>
                <a:schemeClr val="bg1"/>
              </a:solidFill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695503" y="1082807"/>
            <a:ext cx="2238375" cy="18669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95502" y="4619985"/>
            <a:ext cx="2238375" cy="1905000"/>
          </a:xfrm>
          <a:prstGeom prst="rect">
            <a:avLst/>
          </a:prstGeom>
        </p:spPr>
      </p:pic>
      <p:pic>
        <p:nvPicPr>
          <p:cNvPr id="11" name="图片 10" descr="QQ截图20151102095007.pn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284401" y="1215779"/>
            <a:ext cx="7380953" cy="5220879"/>
          </a:xfrm>
          <a:prstGeom prst="rect">
            <a:avLst/>
          </a:prstGeom>
        </p:spPr>
      </p:pic>
      <p:cxnSp>
        <p:nvCxnSpPr>
          <p:cNvPr id="12" name="直接箭头连接符 17"/>
          <p:cNvCxnSpPr>
            <a:cxnSpLocks noChangeShapeType="1"/>
          </p:cNvCxnSpPr>
          <p:nvPr/>
        </p:nvCxnSpPr>
        <p:spPr bwMode="auto">
          <a:xfrm flipH="1">
            <a:off x="3986722" y="1882588"/>
            <a:ext cx="3687066" cy="1631538"/>
          </a:xfrm>
          <a:prstGeom prst="straightConnector1">
            <a:avLst/>
          </a:prstGeom>
          <a:noFill/>
          <a:ln w="63500">
            <a:solidFill>
              <a:srgbClr val="FF0000"/>
            </a:solidFill>
            <a:bevel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13" name="直接箭头连接符 18"/>
          <p:cNvCxnSpPr>
            <a:cxnSpLocks noChangeShapeType="1"/>
          </p:cNvCxnSpPr>
          <p:nvPr/>
        </p:nvCxnSpPr>
        <p:spPr bwMode="auto">
          <a:xfrm flipH="1">
            <a:off x="4230650" y="3009900"/>
            <a:ext cx="4532353" cy="1175227"/>
          </a:xfrm>
          <a:prstGeom prst="straightConnector1">
            <a:avLst/>
          </a:prstGeom>
          <a:noFill/>
          <a:ln w="63500">
            <a:solidFill>
              <a:srgbClr val="FF0000"/>
            </a:solidFill>
            <a:bevel/>
            <a:headEnd/>
            <a:tailEnd type="arrow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xmlns="" val="473520284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ldLvl="0" animBg="1" autoUpdateAnimBg="0"/>
      <p:bldP spid="5" grpId="0" bldLvl="0" animBg="1" autoUpdateAnimBg="0"/>
      <p:bldP spid="12" grpId="0" animBg="1"/>
      <p:bldP spid="13" grpId="0" animBg="1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17150" y="309912"/>
            <a:ext cx="2031327" cy="830997"/>
          </a:xfrm>
          <a:prstGeom prst="rect">
            <a:avLst/>
          </a:prstGeom>
          <a:ln>
            <a:solidFill>
              <a:schemeClr val="bg1">
                <a:alpha val="36000"/>
              </a:schemeClr>
            </a:solidFill>
          </a:ln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48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服务四</a:t>
            </a:r>
          </a:p>
        </p:txBody>
      </p:sp>
      <p:sp>
        <p:nvSpPr>
          <p:cNvPr id="3" name="Text Box 9"/>
          <p:cNvSpPr>
            <a:spLocks noChangeArrowheads="1"/>
          </p:cNvSpPr>
          <p:nvPr/>
        </p:nvSpPr>
        <p:spPr bwMode="auto">
          <a:xfrm>
            <a:off x="3429002" y="2286001"/>
            <a:ext cx="5843588" cy="9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6" tIns="45718" rIns="91436" bIns="45718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zh-CN" altLang="en-US" sz="59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  <a:sym typeface="微软雅黑" panose="020B0503020204020204" pitchFamily="34" charset="-122"/>
              </a:rPr>
              <a:t>完善的引证分析</a:t>
            </a:r>
            <a:endParaRPr lang="zh-CN" altLang="en-US" sz="5900" b="1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Calibri" panose="020F0502020204030204" pitchFamily="34" charset="0"/>
            </a:endParaRPr>
          </a:p>
        </p:txBody>
      </p:sp>
      <p:pic>
        <p:nvPicPr>
          <p:cNvPr id="4" name="图片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61363" y="3638919"/>
            <a:ext cx="4283076" cy="3562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82680140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9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utoUpdateAnimBg="0"/>
      <p:bldP spid="3" grpId="1" bldLvl="0" autoUpdateAnimBg="0"/>
      <p:bldP spid="3" grpId="2" bldLvl="0" autoUpdateAnimBg="0"/>
      <p:bldP spid="3" grpId="3" bldLvl="0" autoUpdateAnimBg="0"/>
      <p:bldP spid="3" grpId="4" bldLvl="0" autoUpdateAnimBg="0"/>
      <p:bldP spid="3" grpId="5" bldLvl="0" autoUpdateAnimBg="0"/>
      <p:bldP spid="3" grpId="6" bldLvl="0" autoUpdateAnimBg="0"/>
      <p:bldP spid="3" grpId="7" bldLvl="0" autoUpdateAnimBg="0"/>
      <p:bldP spid="3" grpId="8" bldLvl="0" autoUpdateAnimBg="0"/>
      <p:bldP spid="3" grpId="9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5"/>
          <p:cNvSpPr>
            <a:spLocks noChangeArrowheads="1"/>
          </p:cNvSpPr>
          <p:nvPr/>
        </p:nvSpPr>
        <p:spPr bwMode="auto">
          <a:xfrm>
            <a:off x="8299939" y="5799139"/>
            <a:ext cx="2438400" cy="906463"/>
          </a:xfrm>
          <a:prstGeom prst="rect">
            <a:avLst/>
          </a:prstGeom>
          <a:solidFill>
            <a:schemeClr val="tx1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lIns="91436" tIns="45718" rIns="91436" bIns="45718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pic>
        <p:nvPicPr>
          <p:cNvPr id="3" name="图片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4816" y="0"/>
            <a:ext cx="92360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0542" y="215902"/>
            <a:ext cx="6657975" cy="27241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7"/>
          <p:cNvSpPr>
            <a:spLocks noChangeArrowheads="1"/>
          </p:cNvSpPr>
          <p:nvPr/>
        </p:nvSpPr>
        <p:spPr bwMode="auto">
          <a:xfrm>
            <a:off x="2737339" y="2590800"/>
            <a:ext cx="2590800" cy="228600"/>
          </a:xfrm>
          <a:prstGeom prst="rect">
            <a:avLst/>
          </a:prstGeom>
          <a:solidFill>
            <a:schemeClr val="accent1">
              <a:alpha val="14902"/>
            </a:schemeClr>
          </a:solidFill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lIns="91436" tIns="45718" rIns="91436" bIns="45718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99941" y="3"/>
            <a:ext cx="2495551" cy="444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70542" y="3567116"/>
            <a:ext cx="6342063" cy="2852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矩形 7"/>
          <p:cNvSpPr/>
          <p:nvPr/>
        </p:nvSpPr>
        <p:spPr>
          <a:xfrm>
            <a:off x="557378" y="719941"/>
            <a:ext cx="646331" cy="3416320"/>
          </a:xfrm>
          <a:prstGeom prst="rect">
            <a:avLst/>
          </a:prstGeom>
          <a:ln>
            <a:solidFill>
              <a:schemeClr val="bg1">
                <a:alpha val="36000"/>
              </a:schemeClr>
            </a:solidFill>
          </a:ln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图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书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参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考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引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证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34384163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4816" y="0"/>
            <a:ext cx="92360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205284" y="1836737"/>
            <a:ext cx="7494587" cy="2990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sp>
        <p:nvSpPr>
          <p:cNvPr id="3" name="矩形 4"/>
          <p:cNvSpPr>
            <a:spLocks noChangeArrowheads="1"/>
          </p:cNvSpPr>
          <p:nvPr/>
        </p:nvSpPr>
        <p:spPr bwMode="auto">
          <a:xfrm>
            <a:off x="7604371" y="2922589"/>
            <a:ext cx="2095500" cy="9556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6" tIns="45718" rIns="91436" bIns="45718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900">
              <a:latin typeface="Arial" panose="020B0604020202020204" pitchFamily="34" charset="0"/>
              <a:cs typeface="Arial" panose="020B0604020202020204" pitchFamily="34" charset="0"/>
              <a:sym typeface="Calibri" panose="020F05020202040A0204" pitchFamily="34" charset="0"/>
            </a:endParaRPr>
          </a:p>
        </p:txBody>
      </p:sp>
      <p:sp>
        <p:nvSpPr>
          <p:cNvPr id="4" name="矩形 5"/>
          <p:cNvSpPr>
            <a:spLocks noChangeArrowheads="1"/>
          </p:cNvSpPr>
          <p:nvPr/>
        </p:nvSpPr>
        <p:spPr bwMode="auto">
          <a:xfrm>
            <a:off x="2067169" y="2922589"/>
            <a:ext cx="2184400" cy="955675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6" tIns="45718" rIns="91436" bIns="45718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zh-CN" sz="1900">
              <a:latin typeface="Arial" panose="020B0604020202020204" pitchFamily="34" charset="0"/>
              <a:cs typeface="Arial" panose="020B0604020202020204" pitchFamily="34" charset="0"/>
              <a:sym typeface="Calibri" panose="020F05020202040A0204" pitchFamily="34" charset="0"/>
            </a:endParaRPr>
          </a:p>
        </p:txBody>
      </p:sp>
      <p:grpSp>
        <p:nvGrpSpPr>
          <p:cNvPr id="5" name="Group 8"/>
          <p:cNvGrpSpPr>
            <a:grpSpLocks/>
          </p:cNvGrpSpPr>
          <p:nvPr/>
        </p:nvGrpSpPr>
        <p:grpSpPr bwMode="auto">
          <a:xfrm>
            <a:off x="1973982" y="1787525"/>
            <a:ext cx="6189191" cy="1714192"/>
            <a:chOff x="-243171" y="-92014"/>
            <a:chExt cx="5528081" cy="1509561"/>
          </a:xfrm>
          <a:solidFill>
            <a:schemeClr val="bg1"/>
          </a:solidFill>
        </p:grpSpPr>
        <p:sp>
          <p:nvSpPr>
            <p:cNvPr id="6" name="矩形 2"/>
            <p:cNvSpPr>
              <a:spLocks noChangeArrowheads="1"/>
            </p:cNvSpPr>
            <p:nvPr/>
          </p:nvSpPr>
          <p:spPr bwMode="auto">
            <a:xfrm>
              <a:off x="1781915" y="-777"/>
              <a:ext cx="3502995" cy="803105"/>
            </a:xfrm>
            <a:prstGeom prst="rect">
              <a:avLst/>
            </a:pr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zh-CN">
                <a:ea typeface="+mn-ea"/>
                <a:cs typeface="Arial" panose="020B0604020202020204" pitchFamily="34" charset="0"/>
                <a:sym typeface="Calibri" pitchFamily="34" charset="0"/>
              </a:endParaRPr>
            </a:p>
          </p:txBody>
        </p:sp>
        <p:grpSp>
          <p:nvGrpSpPr>
            <p:cNvPr id="7" name="Group 10"/>
            <p:cNvGrpSpPr>
              <a:grpSpLocks/>
            </p:cNvGrpSpPr>
            <p:nvPr/>
          </p:nvGrpSpPr>
          <p:grpSpPr bwMode="auto">
            <a:xfrm>
              <a:off x="-243171" y="-92014"/>
              <a:ext cx="2025084" cy="1509561"/>
              <a:chOff x="-243171" y="-92014"/>
              <a:chExt cx="2025084" cy="1509561"/>
            </a:xfrm>
            <a:grpFill/>
          </p:grpSpPr>
          <p:sp>
            <p:nvSpPr>
              <p:cNvPr id="8" name="矩形 6"/>
              <p:cNvSpPr>
                <a:spLocks noChangeArrowheads="1"/>
              </p:cNvSpPr>
              <p:nvPr/>
            </p:nvSpPr>
            <p:spPr bwMode="auto">
              <a:xfrm>
                <a:off x="-243171" y="-92014"/>
                <a:ext cx="2025084" cy="1014979"/>
              </a:xfrm>
              <a:prstGeom prst="rect">
                <a:avLst/>
              </a:prstGeom>
              <a:grpFill/>
              <a:ln w="9525">
                <a:noFill/>
                <a:bevel/>
                <a:headEnd/>
                <a:tailEnd/>
              </a:ln>
            </p:spPr>
            <p:txBody>
              <a:bodyPr/>
              <a:lstStyle/>
              <a:p>
                <a:pPr algn="ctr" eaLnBrk="1" hangingPunct="1">
                  <a:buFont typeface="Arial" charset="0"/>
                  <a:buNone/>
                  <a:defRPr/>
                </a:pPr>
                <a:r>
                  <a:rPr lang="en-US" altLang="zh-CN">
                    <a:ea typeface="+mn-ea"/>
                    <a:cs typeface="Arial" panose="020B0604020202020204" pitchFamily="34" charset="0"/>
                    <a:sym typeface="Calibri" pitchFamily="34" charset="0"/>
                  </a:rPr>
                  <a:t> </a:t>
                </a:r>
                <a:endParaRPr lang="zh-CN" altLang="en-US">
                  <a:ea typeface="+mn-ea"/>
                  <a:cs typeface="Arial" panose="020B0604020202020204" pitchFamily="34" charset="0"/>
                  <a:sym typeface="Calibri" pitchFamily="34" charset="0"/>
                </a:endParaRPr>
              </a:p>
            </p:txBody>
          </p:sp>
          <p:sp>
            <p:nvSpPr>
              <p:cNvPr id="9" name="矩形 18"/>
              <p:cNvSpPr>
                <a:spLocks noChangeArrowheads="1"/>
              </p:cNvSpPr>
              <p:nvPr/>
            </p:nvSpPr>
            <p:spPr bwMode="auto">
              <a:xfrm>
                <a:off x="-80533" y="652803"/>
                <a:ext cx="200385" cy="764744"/>
              </a:xfrm>
              <a:prstGeom prst="rect">
                <a:avLst/>
              </a:prstGeom>
              <a:grpFill/>
              <a:ln w="9525">
                <a:noFill/>
                <a:bevel/>
                <a:headEnd/>
                <a:tailEnd/>
              </a:ln>
            </p:spPr>
            <p:txBody>
              <a:bodyPr/>
              <a:lstStyle/>
              <a:p>
                <a:pPr algn="ctr" eaLnBrk="1" hangingPunct="1">
                  <a:buFont typeface="Arial" charset="0"/>
                  <a:buNone/>
                  <a:defRPr/>
                </a:pPr>
                <a:endParaRPr lang="zh-CN" altLang="zh-CN">
                  <a:ea typeface="+mn-ea"/>
                  <a:cs typeface="Arial" panose="020B0604020202020204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10" name="Group 13"/>
          <p:cNvGrpSpPr>
            <a:grpSpLocks/>
          </p:cNvGrpSpPr>
          <p:nvPr/>
        </p:nvGrpSpPr>
        <p:grpSpPr bwMode="auto">
          <a:xfrm>
            <a:off x="3972169" y="3302953"/>
            <a:ext cx="5725587" cy="1587081"/>
            <a:chOff x="-111191" y="-56295"/>
            <a:chExt cx="5419317" cy="1589716"/>
          </a:xfrm>
          <a:solidFill>
            <a:schemeClr val="bg1"/>
          </a:solidFill>
        </p:grpSpPr>
        <p:sp>
          <p:nvSpPr>
            <p:cNvPr id="11" name="矩形 3"/>
            <p:cNvSpPr>
              <a:spLocks noChangeArrowheads="1"/>
            </p:cNvSpPr>
            <p:nvPr/>
          </p:nvSpPr>
          <p:spPr bwMode="auto">
            <a:xfrm>
              <a:off x="-111191" y="535212"/>
              <a:ext cx="3437909" cy="964280"/>
            </a:xfrm>
            <a:prstGeom prst="rect">
              <a:avLst/>
            </a:prstGeom>
            <a:grpFill/>
            <a:ln w="9525">
              <a:noFill/>
              <a:bevel/>
              <a:headEnd/>
              <a:tailEnd/>
            </a:ln>
          </p:spPr>
          <p:txBody>
            <a:bodyPr/>
            <a:lstStyle/>
            <a:p>
              <a:pPr algn="ctr" eaLnBrk="1" hangingPunct="1">
                <a:buFont typeface="Arial" charset="0"/>
                <a:buNone/>
                <a:defRPr/>
              </a:pPr>
              <a:endParaRPr lang="zh-CN" altLang="zh-CN">
                <a:ea typeface="+mn-ea"/>
                <a:cs typeface="Arial" panose="020B0604020202020204" pitchFamily="34" charset="0"/>
                <a:sym typeface="Calibri" pitchFamily="34" charset="0"/>
              </a:endParaRPr>
            </a:p>
          </p:txBody>
        </p:sp>
        <p:grpSp>
          <p:nvGrpSpPr>
            <p:cNvPr id="12" name="Group 15"/>
            <p:cNvGrpSpPr>
              <a:grpSpLocks/>
            </p:cNvGrpSpPr>
            <p:nvPr/>
          </p:nvGrpSpPr>
          <p:grpSpPr bwMode="auto">
            <a:xfrm>
              <a:off x="3300871" y="-56295"/>
              <a:ext cx="2007255" cy="1589716"/>
              <a:chOff x="4524" y="-56295"/>
              <a:chExt cx="2007255" cy="1589716"/>
            </a:xfrm>
            <a:grpFill/>
          </p:grpSpPr>
          <p:sp>
            <p:nvSpPr>
              <p:cNvPr id="13" name="矩形 7"/>
              <p:cNvSpPr>
                <a:spLocks noChangeArrowheads="1"/>
              </p:cNvSpPr>
              <p:nvPr/>
            </p:nvSpPr>
            <p:spPr bwMode="auto">
              <a:xfrm>
                <a:off x="4524" y="497133"/>
                <a:ext cx="2007255" cy="1036288"/>
              </a:xfrm>
              <a:prstGeom prst="rect">
                <a:avLst/>
              </a:prstGeom>
              <a:grpFill/>
              <a:ln w="9525">
                <a:noFill/>
                <a:bevel/>
                <a:headEnd/>
                <a:tailEnd/>
              </a:ln>
            </p:spPr>
            <p:txBody>
              <a:bodyPr/>
              <a:lstStyle/>
              <a:p>
                <a:pPr algn="ctr" eaLnBrk="1" hangingPunct="1">
                  <a:buFont typeface="Arial" charset="0"/>
                  <a:buNone/>
                  <a:defRPr/>
                </a:pPr>
                <a:endParaRPr lang="zh-CN" altLang="zh-CN">
                  <a:ea typeface="+mn-ea"/>
                  <a:cs typeface="Arial" panose="020B0604020202020204" pitchFamily="34" charset="0"/>
                  <a:sym typeface="Calibri" pitchFamily="34" charset="0"/>
                </a:endParaRPr>
              </a:p>
            </p:txBody>
          </p:sp>
          <p:sp>
            <p:nvSpPr>
              <p:cNvPr id="14" name="矩形 27"/>
              <p:cNvSpPr>
                <a:spLocks noChangeArrowheads="1"/>
              </p:cNvSpPr>
              <p:nvPr/>
            </p:nvSpPr>
            <p:spPr bwMode="auto">
              <a:xfrm>
                <a:off x="1842404" y="-56295"/>
                <a:ext cx="144016" cy="1036289"/>
              </a:xfrm>
              <a:prstGeom prst="rect">
                <a:avLst/>
              </a:prstGeom>
              <a:grpFill/>
              <a:ln w="9525">
                <a:noFill/>
                <a:bevel/>
                <a:headEnd/>
                <a:tailEnd/>
              </a:ln>
            </p:spPr>
            <p:txBody>
              <a:bodyPr/>
              <a:lstStyle/>
              <a:p>
                <a:pPr algn="ctr" eaLnBrk="1" hangingPunct="1">
                  <a:buFont typeface="Arial" charset="0"/>
                  <a:buNone/>
                  <a:defRPr/>
                </a:pPr>
                <a:endParaRPr lang="zh-CN" altLang="zh-CN">
                  <a:ea typeface="+mn-ea"/>
                  <a:cs typeface="Arial" panose="020B0604020202020204" pitchFamily="34" charset="0"/>
                  <a:sym typeface="Calibri" pitchFamily="34" charset="0"/>
                </a:endParaRPr>
              </a:p>
            </p:txBody>
          </p:sp>
        </p:grpSp>
      </p:grpSp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4251571" y="0"/>
            <a:ext cx="5975351" cy="3097213"/>
            <a:chOff x="0" y="0"/>
            <a:chExt cx="5976664" cy="3096344"/>
          </a:xfrm>
        </p:grpSpPr>
        <p:sp>
          <p:nvSpPr>
            <p:cNvPr id="16" name="矩形标注 16"/>
            <p:cNvSpPr>
              <a:spLocks noChangeArrowheads="1"/>
            </p:cNvSpPr>
            <p:nvPr/>
          </p:nvSpPr>
          <p:spPr bwMode="auto">
            <a:xfrm>
              <a:off x="0" y="0"/>
              <a:ext cx="5976664" cy="3096344"/>
            </a:xfrm>
            <a:prstGeom prst="wedgeRectCallout">
              <a:avLst>
                <a:gd name="adj1" fmla="val -64120"/>
                <a:gd name="adj2" fmla="val 43750"/>
              </a:avLst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300">
                  <a:solidFill>
                    <a:schemeClr val="bg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endParaRPr lang="zh-CN" altLang="zh-CN" sz="1900">
                <a:solidFill>
                  <a:schemeClr val="tx1"/>
                </a:solidFill>
                <a:sym typeface="Calibri" panose="020F05020202040A0204" pitchFamily="34" charset="0"/>
              </a:endParaRPr>
            </a:p>
          </p:txBody>
        </p:sp>
        <p:pic>
          <p:nvPicPr>
            <p:cNvPr id="17" name="图片 17" descr="参考图书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64999" y="92549"/>
              <a:ext cx="5646665" cy="29311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</p:grpSp>
      <p:grpSp>
        <p:nvGrpSpPr>
          <p:cNvPr id="18" name="Group 21"/>
          <p:cNvGrpSpPr>
            <a:grpSpLocks/>
          </p:cNvGrpSpPr>
          <p:nvPr/>
        </p:nvGrpSpPr>
        <p:grpSpPr bwMode="auto">
          <a:xfrm>
            <a:off x="1806820" y="0"/>
            <a:ext cx="5976939" cy="3097213"/>
            <a:chOff x="0" y="0"/>
            <a:chExt cx="5976664" cy="3096344"/>
          </a:xfrm>
        </p:grpSpPr>
        <p:sp>
          <p:nvSpPr>
            <p:cNvPr id="19" name="矩形标注 21"/>
            <p:cNvSpPr>
              <a:spLocks noChangeArrowheads="1"/>
            </p:cNvSpPr>
            <p:nvPr/>
          </p:nvSpPr>
          <p:spPr bwMode="auto">
            <a:xfrm>
              <a:off x="0" y="0"/>
              <a:ext cx="5976664" cy="3096344"/>
            </a:xfrm>
            <a:prstGeom prst="wedgeRectCallout">
              <a:avLst>
                <a:gd name="adj1" fmla="val 57782"/>
                <a:gd name="adj2" fmla="val 49375"/>
              </a:avLst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300">
                  <a:solidFill>
                    <a:schemeClr val="bg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endParaRPr lang="zh-CN" altLang="zh-CN" sz="1900">
                <a:solidFill>
                  <a:schemeClr val="tx1"/>
                </a:solidFill>
                <a:sym typeface="Calibri" panose="020F05020202040A0204" pitchFamily="34" charset="0"/>
              </a:endParaRPr>
            </a:p>
          </p:txBody>
        </p:sp>
        <p:pic>
          <p:nvPicPr>
            <p:cNvPr id="20" name="图片 22" descr="参考图书.png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004" y="43541"/>
              <a:ext cx="5824201" cy="30254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</p:grpSp>
      <p:grpSp>
        <p:nvGrpSpPr>
          <p:cNvPr id="21" name="Group 24"/>
          <p:cNvGrpSpPr>
            <a:grpSpLocks/>
          </p:cNvGrpSpPr>
          <p:nvPr/>
        </p:nvGrpSpPr>
        <p:grpSpPr bwMode="auto">
          <a:xfrm>
            <a:off x="4416669" y="3611564"/>
            <a:ext cx="5976939" cy="3094037"/>
            <a:chOff x="0" y="0"/>
            <a:chExt cx="5976664" cy="3096344"/>
          </a:xfrm>
        </p:grpSpPr>
        <p:sp>
          <p:nvSpPr>
            <p:cNvPr id="22" name="矩形标注 12"/>
            <p:cNvSpPr>
              <a:spLocks noChangeArrowheads="1"/>
            </p:cNvSpPr>
            <p:nvPr/>
          </p:nvSpPr>
          <p:spPr bwMode="auto">
            <a:xfrm>
              <a:off x="0" y="0"/>
              <a:ext cx="5976664" cy="3096344"/>
            </a:xfrm>
            <a:prstGeom prst="wedgeRectCallout">
              <a:avLst>
                <a:gd name="adj1" fmla="val -61204"/>
                <a:gd name="adj2" fmla="val -44375"/>
              </a:avLst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300">
                  <a:solidFill>
                    <a:schemeClr val="bg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endParaRPr lang="zh-CN" altLang="zh-CN" sz="1900">
                <a:solidFill>
                  <a:schemeClr val="tx1"/>
                </a:solidFill>
                <a:sym typeface="Calibri" panose="020F05020202040A0204" pitchFamily="34" charset="0"/>
              </a:endParaRPr>
            </a:p>
          </p:txBody>
        </p:sp>
        <p:pic>
          <p:nvPicPr>
            <p:cNvPr id="23" name="图片 13" descr="参考图书.png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682" y="82722"/>
              <a:ext cx="5753297" cy="2950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</p:grpSp>
      <p:grpSp>
        <p:nvGrpSpPr>
          <p:cNvPr id="24" name="Group 27"/>
          <p:cNvGrpSpPr>
            <a:grpSpLocks/>
          </p:cNvGrpSpPr>
          <p:nvPr/>
        </p:nvGrpSpPr>
        <p:grpSpPr bwMode="auto">
          <a:xfrm>
            <a:off x="1876669" y="3621089"/>
            <a:ext cx="5672139" cy="2874963"/>
            <a:chOff x="-139694" y="0"/>
            <a:chExt cx="5262896" cy="2791957"/>
          </a:xfrm>
        </p:grpSpPr>
        <p:sp>
          <p:nvSpPr>
            <p:cNvPr id="25" name="矩形标注 25"/>
            <p:cNvSpPr>
              <a:spLocks noChangeArrowheads="1"/>
            </p:cNvSpPr>
            <p:nvPr/>
          </p:nvSpPr>
          <p:spPr bwMode="auto">
            <a:xfrm>
              <a:off x="-139694" y="0"/>
              <a:ext cx="5262896" cy="2791957"/>
            </a:xfrm>
            <a:prstGeom prst="wedgeRectCallout">
              <a:avLst>
                <a:gd name="adj1" fmla="val 72005"/>
                <a:gd name="adj2" fmla="val -48949"/>
              </a:avLst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300">
                  <a:solidFill>
                    <a:schemeClr val="bg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endParaRPr lang="zh-CN" altLang="zh-CN" sz="1900">
                <a:solidFill>
                  <a:schemeClr val="tx1"/>
                </a:solidFill>
                <a:sym typeface="Calibri" panose="020F05020202040A0204" pitchFamily="34" charset="0"/>
              </a:endParaRPr>
            </a:p>
          </p:txBody>
        </p:sp>
        <p:pic>
          <p:nvPicPr>
            <p:cNvPr id="26" name="图片 26" descr="参考图书.png"/>
            <p:cNvPicPr>
              <a:picLocks noChangeAspect="1" noChangeArrowheads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-123765" y="27400"/>
              <a:ext cx="5185840" cy="26860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</p:grpSp>
      <p:sp>
        <p:nvSpPr>
          <p:cNvPr id="28" name="矩形 27"/>
          <p:cNvSpPr/>
          <p:nvPr/>
        </p:nvSpPr>
        <p:spPr>
          <a:xfrm>
            <a:off x="557381" y="719943"/>
            <a:ext cx="646331" cy="2308324"/>
          </a:xfrm>
          <a:prstGeom prst="rect">
            <a:avLst/>
          </a:prstGeom>
          <a:ln>
            <a:solidFill>
              <a:schemeClr val="bg1">
                <a:alpha val="36000"/>
              </a:schemeClr>
            </a:solidFill>
          </a:ln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引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证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关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系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955009338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2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xit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4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xit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>
                                      <p:cBhvr>
                                        <p:cTn id="6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 autoUpdateAnimBg="0"/>
      <p:bldP spid="4" grpId="0" bldLvl="0" animBg="1" autoUpdateAnimBg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1542899" y="61557"/>
            <a:ext cx="9641668" cy="679644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542900" y="215902"/>
            <a:ext cx="6667565" cy="30690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7"/>
          <p:cNvSpPr>
            <a:spLocks noChangeArrowheads="1"/>
          </p:cNvSpPr>
          <p:nvPr/>
        </p:nvSpPr>
        <p:spPr bwMode="auto">
          <a:xfrm>
            <a:off x="2609851" y="2996952"/>
            <a:ext cx="1455848" cy="228600"/>
          </a:xfrm>
          <a:prstGeom prst="rect">
            <a:avLst/>
          </a:prstGeom>
          <a:solidFill>
            <a:schemeClr val="accent1">
              <a:alpha val="14902"/>
            </a:schemeClr>
          </a:solidFill>
          <a:ln w="25400">
            <a:solidFill>
              <a:srgbClr val="FF0000"/>
            </a:solidFill>
            <a:miter lim="800000"/>
            <a:headEnd/>
            <a:tailEnd/>
          </a:ln>
        </p:spPr>
        <p:txBody>
          <a:bodyPr lIns="91436" tIns="45718" rIns="91436" bIns="45718" anchor="ctr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algn="ctr" eaLnBrk="1" hangingPunct="1">
              <a:buFont typeface="Arial" panose="020B0604020202020204" pitchFamily="34" charset="0"/>
              <a:buNone/>
            </a:pPr>
            <a:endParaRPr lang="zh-CN" altLang="en-US">
              <a:solidFill>
                <a:srgbClr val="FFFFFF"/>
              </a:solidFill>
              <a:ea typeface="宋体" panose="02010600030101010101" pitchFamily="2" charset="-122"/>
            </a:endParaRPr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8299941" y="61557"/>
            <a:ext cx="2884627" cy="38110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8" name="矩形 7"/>
          <p:cNvSpPr/>
          <p:nvPr/>
        </p:nvSpPr>
        <p:spPr>
          <a:xfrm>
            <a:off x="557378" y="719941"/>
            <a:ext cx="646331" cy="3416320"/>
          </a:xfrm>
          <a:prstGeom prst="rect">
            <a:avLst/>
          </a:prstGeom>
          <a:ln>
            <a:solidFill>
              <a:schemeClr val="bg1">
                <a:alpha val="36000"/>
              </a:schemeClr>
            </a:solidFill>
          </a:ln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期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刊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参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考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引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证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pic>
        <p:nvPicPr>
          <p:cNvPr id="7" name="Picture 8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558364" y="3836145"/>
            <a:ext cx="7451533" cy="26404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237610841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 3"/>
          <p:cNvSpPr/>
          <p:nvPr/>
        </p:nvSpPr>
        <p:spPr>
          <a:xfrm>
            <a:off x="1480456" y="602529"/>
            <a:ext cx="9173029" cy="914399"/>
          </a:xfrm>
          <a:prstGeom prst="roundRect">
            <a:avLst/>
          </a:prstGeom>
          <a:noFill/>
          <a:ln>
            <a:solidFill>
              <a:schemeClr val="bg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3570967" y="705783"/>
            <a:ext cx="4992007" cy="707882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>
            <a:defPPr>
              <a:defRPr lang="zh-CN"/>
            </a:defPPr>
            <a:lvl1pPr algn="ctr">
              <a:defRPr sz="4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超星</a:t>
            </a:r>
            <a:r>
              <a:rPr lang="zh-CN" altLang="en-US" dirty="0" smtClean="0"/>
              <a:t>发现优势</a:t>
            </a:r>
            <a:endParaRPr lang="zh-CN" altLang="en-US" dirty="0"/>
          </a:p>
        </p:txBody>
      </p:sp>
      <p:grpSp>
        <p:nvGrpSpPr>
          <p:cNvPr id="2" name="组合 1"/>
          <p:cNvGrpSpPr/>
          <p:nvPr/>
        </p:nvGrpSpPr>
        <p:grpSpPr>
          <a:xfrm>
            <a:off x="1982651" y="2382731"/>
            <a:ext cx="8168640" cy="955031"/>
            <a:chOff x="1889760" y="2619103"/>
            <a:chExt cx="8168640" cy="955030"/>
          </a:xfrm>
        </p:grpSpPr>
        <p:sp>
          <p:nvSpPr>
            <p:cNvPr id="7" name="圆角矩形 6"/>
            <p:cNvSpPr/>
            <p:nvPr/>
          </p:nvSpPr>
          <p:spPr>
            <a:xfrm>
              <a:off x="1889760" y="2619103"/>
              <a:ext cx="8168640" cy="955030"/>
            </a:xfrm>
            <a:prstGeom prst="roundRect">
              <a:avLst>
                <a:gd name="adj" fmla="val 6667"/>
              </a:avLst>
            </a:prstGeom>
            <a:noFill/>
            <a:ln>
              <a:solidFill>
                <a:schemeClr val="bg1">
                  <a:alpha val="36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8" name="圆角矩形 7"/>
            <p:cNvSpPr/>
            <p:nvPr/>
          </p:nvSpPr>
          <p:spPr>
            <a:xfrm>
              <a:off x="1889760" y="2629253"/>
              <a:ext cx="8168640" cy="944880"/>
            </a:xfrm>
            <a:prstGeom prst="roundRect">
              <a:avLst>
                <a:gd name="adj" fmla="val 5054"/>
              </a:avLst>
            </a:prstGeom>
            <a:solidFill>
              <a:schemeClr val="bg1">
                <a:alpha val="2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文本框 17"/>
            <p:cNvSpPr txBox="1"/>
            <p:nvPr/>
          </p:nvSpPr>
          <p:spPr>
            <a:xfrm>
              <a:off x="3857625" y="2876936"/>
              <a:ext cx="4232911" cy="5232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Calibri" panose="020F05020202040A0204" pitchFamily="34" charset="0"/>
                </a:rPr>
                <a:t>电子资源的目录体系</a:t>
              </a:r>
              <a:endParaRPr lang="en-US" altLang="zh-CN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A0204" pitchFamily="34" charset="0"/>
              </a:endParaRPr>
            </a:p>
          </p:txBody>
        </p:sp>
        <p:sp>
          <p:nvSpPr>
            <p:cNvPr id="24" name="Freeform 27"/>
            <p:cNvSpPr>
              <a:spLocks noEditPoints="1"/>
            </p:cNvSpPr>
            <p:nvPr/>
          </p:nvSpPr>
          <p:spPr bwMode="auto">
            <a:xfrm>
              <a:off x="2630808" y="2917649"/>
              <a:ext cx="485770" cy="357937"/>
            </a:xfrm>
            <a:custGeom>
              <a:avLst/>
              <a:gdLst>
                <a:gd name="T0" fmla="*/ 87 w 87"/>
                <a:gd name="T1" fmla="*/ 50 h 59"/>
                <a:gd name="T2" fmla="*/ 87 w 87"/>
                <a:gd name="T3" fmla="*/ 54 h 59"/>
                <a:gd name="T4" fmla="*/ 80 w 87"/>
                <a:gd name="T5" fmla="*/ 59 h 59"/>
                <a:gd name="T6" fmla="*/ 7 w 87"/>
                <a:gd name="T7" fmla="*/ 59 h 59"/>
                <a:gd name="T8" fmla="*/ 0 w 87"/>
                <a:gd name="T9" fmla="*/ 54 h 59"/>
                <a:gd name="T10" fmla="*/ 0 w 87"/>
                <a:gd name="T11" fmla="*/ 50 h 59"/>
                <a:gd name="T12" fmla="*/ 7 w 87"/>
                <a:gd name="T13" fmla="*/ 50 h 59"/>
                <a:gd name="T14" fmla="*/ 80 w 87"/>
                <a:gd name="T15" fmla="*/ 50 h 59"/>
                <a:gd name="T16" fmla="*/ 87 w 87"/>
                <a:gd name="T17" fmla="*/ 50 h 59"/>
                <a:gd name="T18" fmla="*/ 11 w 87"/>
                <a:gd name="T19" fmla="*/ 40 h 59"/>
                <a:gd name="T20" fmla="*/ 11 w 87"/>
                <a:gd name="T21" fmla="*/ 8 h 59"/>
                <a:gd name="T22" fmla="*/ 19 w 87"/>
                <a:gd name="T23" fmla="*/ 0 h 59"/>
                <a:gd name="T24" fmla="*/ 68 w 87"/>
                <a:gd name="T25" fmla="*/ 0 h 59"/>
                <a:gd name="T26" fmla="*/ 76 w 87"/>
                <a:gd name="T27" fmla="*/ 8 h 59"/>
                <a:gd name="T28" fmla="*/ 76 w 87"/>
                <a:gd name="T29" fmla="*/ 40 h 59"/>
                <a:gd name="T30" fmla="*/ 68 w 87"/>
                <a:gd name="T31" fmla="*/ 47 h 59"/>
                <a:gd name="T32" fmla="*/ 19 w 87"/>
                <a:gd name="T33" fmla="*/ 47 h 59"/>
                <a:gd name="T34" fmla="*/ 11 w 87"/>
                <a:gd name="T35" fmla="*/ 40 h 59"/>
                <a:gd name="T36" fmla="*/ 17 w 87"/>
                <a:gd name="T37" fmla="*/ 40 h 59"/>
                <a:gd name="T38" fmla="*/ 19 w 87"/>
                <a:gd name="T39" fmla="*/ 41 h 59"/>
                <a:gd name="T40" fmla="*/ 68 w 87"/>
                <a:gd name="T41" fmla="*/ 41 h 59"/>
                <a:gd name="T42" fmla="*/ 70 w 87"/>
                <a:gd name="T43" fmla="*/ 40 h 59"/>
                <a:gd name="T44" fmla="*/ 70 w 87"/>
                <a:gd name="T45" fmla="*/ 8 h 59"/>
                <a:gd name="T46" fmla="*/ 68 w 87"/>
                <a:gd name="T47" fmla="*/ 6 h 59"/>
                <a:gd name="T48" fmla="*/ 19 w 87"/>
                <a:gd name="T49" fmla="*/ 6 h 59"/>
                <a:gd name="T50" fmla="*/ 17 w 87"/>
                <a:gd name="T51" fmla="*/ 8 h 59"/>
                <a:gd name="T52" fmla="*/ 17 w 87"/>
                <a:gd name="T53" fmla="*/ 40 h 59"/>
                <a:gd name="T54" fmla="*/ 48 w 87"/>
                <a:gd name="T55" fmla="*/ 54 h 59"/>
                <a:gd name="T56" fmla="*/ 47 w 87"/>
                <a:gd name="T57" fmla="*/ 53 h 59"/>
                <a:gd name="T58" fmla="*/ 40 w 87"/>
                <a:gd name="T59" fmla="*/ 53 h 59"/>
                <a:gd name="T60" fmla="*/ 39 w 87"/>
                <a:gd name="T61" fmla="*/ 54 h 59"/>
                <a:gd name="T62" fmla="*/ 40 w 87"/>
                <a:gd name="T63" fmla="*/ 54 h 59"/>
                <a:gd name="T64" fmla="*/ 47 w 87"/>
                <a:gd name="T65" fmla="*/ 54 h 59"/>
                <a:gd name="T66" fmla="*/ 48 w 87"/>
                <a:gd name="T67" fmla="*/ 54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87" h="59">
                  <a:moveTo>
                    <a:pt x="87" y="50"/>
                  </a:moveTo>
                  <a:cubicBezTo>
                    <a:pt x="87" y="54"/>
                    <a:pt x="87" y="54"/>
                    <a:pt x="87" y="54"/>
                  </a:cubicBezTo>
                  <a:cubicBezTo>
                    <a:pt x="87" y="57"/>
                    <a:pt x="84" y="59"/>
                    <a:pt x="80" y="59"/>
                  </a:cubicBezTo>
                  <a:cubicBezTo>
                    <a:pt x="7" y="59"/>
                    <a:pt x="7" y="59"/>
                    <a:pt x="7" y="59"/>
                  </a:cubicBezTo>
                  <a:cubicBezTo>
                    <a:pt x="3" y="59"/>
                    <a:pt x="0" y="57"/>
                    <a:pt x="0" y="54"/>
                  </a:cubicBezTo>
                  <a:cubicBezTo>
                    <a:pt x="0" y="50"/>
                    <a:pt x="0" y="50"/>
                    <a:pt x="0" y="50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80" y="50"/>
                    <a:pt x="80" y="50"/>
                    <a:pt x="80" y="50"/>
                  </a:cubicBezTo>
                  <a:lnTo>
                    <a:pt x="87" y="50"/>
                  </a:lnTo>
                  <a:close/>
                  <a:moveTo>
                    <a:pt x="11" y="40"/>
                  </a:moveTo>
                  <a:cubicBezTo>
                    <a:pt x="11" y="8"/>
                    <a:pt x="11" y="8"/>
                    <a:pt x="11" y="8"/>
                  </a:cubicBezTo>
                  <a:cubicBezTo>
                    <a:pt x="11" y="4"/>
                    <a:pt x="15" y="0"/>
                    <a:pt x="19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2" y="0"/>
                    <a:pt x="76" y="4"/>
                    <a:pt x="76" y="8"/>
                  </a:cubicBezTo>
                  <a:cubicBezTo>
                    <a:pt x="76" y="40"/>
                    <a:pt x="76" y="40"/>
                    <a:pt x="76" y="40"/>
                  </a:cubicBezTo>
                  <a:cubicBezTo>
                    <a:pt x="76" y="44"/>
                    <a:pt x="72" y="47"/>
                    <a:pt x="68" y="47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5" y="47"/>
                    <a:pt x="11" y="44"/>
                    <a:pt x="11" y="40"/>
                  </a:cubicBezTo>
                  <a:close/>
                  <a:moveTo>
                    <a:pt x="17" y="40"/>
                  </a:moveTo>
                  <a:cubicBezTo>
                    <a:pt x="17" y="41"/>
                    <a:pt x="18" y="41"/>
                    <a:pt x="19" y="41"/>
                  </a:cubicBezTo>
                  <a:cubicBezTo>
                    <a:pt x="68" y="41"/>
                    <a:pt x="68" y="41"/>
                    <a:pt x="68" y="41"/>
                  </a:cubicBezTo>
                  <a:cubicBezTo>
                    <a:pt x="69" y="41"/>
                    <a:pt x="70" y="41"/>
                    <a:pt x="70" y="40"/>
                  </a:cubicBezTo>
                  <a:cubicBezTo>
                    <a:pt x="70" y="8"/>
                    <a:pt x="70" y="8"/>
                    <a:pt x="70" y="8"/>
                  </a:cubicBezTo>
                  <a:cubicBezTo>
                    <a:pt x="70" y="7"/>
                    <a:pt x="69" y="6"/>
                    <a:pt x="68" y="6"/>
                  </a:cubicBezTo>
                  <a:cubicBezTo>
                    <a:pt x="19" y="6"/>
                    <a:pt x="19" y="6"/>
                    <a:pt x="19" y="6"/>
                  </a:cubicBezTo>
                  <a:cubicBezTo>
                    <a:pt x="18" y="6"/>
                    <a:pt x="17" y="7"/>
                    <a:pt x="17" y="8"/>
                  </a:cubicBezTo>
                  <a:lnTo>
                    <a:pt x="17" y="40"/>
                  </a:lnTo>
                  <a:close/>
                  <a:moveTo>
                    <a:pt x="48" y="54"/>
                  </a:moveTo>
                  <a:cubicBezTo>
                    <a:pt x="48" y="53"/>
                    <a:pt x="48" y="53"/>
                    <a:pt x="47" y="53"/>
                  </a:cubicBezTo>
                  <a:cubicBezTo>
                    <a:pt x="40" y="53"/>
                    <a:pt x="40" y="53"/>
                    <a:pt x="40" y="53"/>
                  </a:cubicBezTo>
                  <a:cubicBezTo>
                    <a:pt x="39" y="53"/>
                    <a:pt x="39" y="53"/>
                    <a:pt x="39" y="54"/>
                  </a:cubicBezTo>
                  <a:cubicBezTo>
                    <a:pt x="39" y="54"/>
                    <a:pt x="39" y="54"/>
                    <a:pt x="40" y="54"/>
                  </a:cubicBezTo>
                  <a:cubicBezTo>
                    <a:pt x="47" y="54"/>
                    <a:pt x="47" y="54"/>
                    <a:pt x="47" y="54"/>
                  </a:cubicBezTo>
                  <a:cubicBezTo>
                    <a:pt x="48" y="54"/>
                    <a:pt x="48" y="54"/>
                    <a:pt x="48" y="54"/>
                  </a:cubicBezTo>
                  <a:close/>
                </a:path>
              </a:pathLst>
            </a:custGeom>
            <a:noFill/>
            <a:ln>
              <a:solidFill>
                <a:schemeClr val="bg1">
                  <a:alpha val="70000"/>
                </a:schemeClr>
              </a:solidFill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xmlns="" val="1611792349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4817" y="0"/>
            <a:ext cx="92360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图片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2205285" y="2132856"/>
            <a:ext cx="7494587" cy="2314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bevel/>
                <a:headEnd/>
                <a:tailEnd/>
              </a14:hiddenLine>
            </a:ext>
          </a:extLst>
        </p:spPr>
      </p:pic>
      <p:grpSp>
        <p:nvGrpSpPr>
          <p:cNvPr id="15" name="Group 18"/>
          <p:cNvGrpSpPr>
            <a:grpSpLocks/>
          </p:cNvGrpSpPr>
          <p:nvPr/>
        </p:nvGrpSpPr>
        <p:grpSpPr bwMode="auto">
          <a:xfrm>
            <a:off x="3695736" y="332657"/>
            <a:ext cx="5952661" cy="2592288"/>
            <a:chOff x="0" y="0"/>
            <a:chExt cx="5976664" cy="3096344"/>
          </a:xfrm>
        </p:grpSpPr>
        <p:sp>
          <p:nvSpPr>
            <p:cNvPr id="16" name="矩形标注 16"/>
            <p:cNvSpPr>
              <a:spLocks noChangeArrowheads="1"/>
            </p:cNvSpPr>
            <p:nvPr/>
          </p:nvSpPr>
          <p:spPr bwMode="auto">
            <a:xfrm>
              <a:off x="0" y="0"/>
              <a:ext cx="5976664" cy="3096344"/>
            </a:xfrm>
            <a:prstGeom prst="wedgeRectCallout">
              <a:avLst>
                <a:gd name="adj1" fmla="val -63796"/>
                <a:gd name="adj2" fmla="val 51522"/>
              </a:avLst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300">
                  <a:solidFill>
                    <a:schemeClr val="bg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endParaRPr lang="zh-CN" altLang="zh-CN" sz="1900">
                <a:solidFill>
                  <a:schemeClr val="tx1"/>
                </a:solidFill>
                <a:sym typeface="Calibri" panose="020F05020202040A0204" pitchFamily="34" charset="0"/>
              </a:endParaRPr>
            </a:p>
          </p:txBody>
        </p:sp>
        <p:pic>
          <p:nvPicPr>
            <p:cNvPr id="17" name="图片 17"/>
            <p:cNvPicPr>
              <a:picLocks noChangeAspect="1" noChangeArrowheads="1"/>
            </p:cNvPicPr>
            <p:nvPr/>
          </p:nvPicPr>
          <p:blipFill>
            <a:blip r:embed="rId4" cstate="print"/>
            <a:stretch>
              <a:fillRect/>
            </a:stretch>
          </p:blipFill>
          <p:spPr bwMode="auto">
            <a:xfrm>
              <a:off x="29988" y="170558"/>
              <a:ext cx="5923980" cy="26677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</p:grpSp>
      <p:grpSp>
        <p:nvGrpSpPr>
          <p:cNvPr id="21" name="Group 24"/>
          <p:cNvGrpSpPr>
            <a:grpSpLocks/>
          </p:cNvGrpSpPr>
          <p:nvPr/>
        </p:nvGrpSpPr>
        <p:grpSpPr bwMode="auto">
          <a:xfrm>
            <a:off x="3695733" y="3717034"/>
            <a:ext cx="5976939" cy="1718479"/>
            <a:chOff x="0" y="323556"/>
            <a:chExt cx="5976664" cy="2393955"/>
          </a:xfrm>
        </p:grpSpPr>
        <p:sp>
          <p:nvSpPr>
            <p:cNvPr id="22" name="矩形标注 12"/>
            <p:cNvSpPr>
              <a:spLocks noChangeArrowheads="1"/>
            </p:cNvSpPr>
            <p:nvPr/>
          </p:nvSpPr>
          <p:spPr bwMode="auto">
            <a:xfrm>
              <a:off x="0" y="323556"/>
              <a:ext cx="5976664" cy="2393955"/>
            </a:xfrm>
            <a:prstGeom prst="wedgeRectCallout">
              <a:avLst>
                <a:gd name="adj1" fmla="val -61204"/>
                <a:gd name="adj2" fmla="val -44375"/>
              </a:avLst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300">
                  <a:solidFill>
                    <a:schemeClr val="bg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endParaRPr lang="zh-CN" altLang="zh-CN" sz="1900">
                <a:solidFill>
                  <a:schemeClr val="tx1"/>
                </a:solidFill>
                <a:sym typeface="Calibri" panose="020F05020202040A0204" pitchFamily="34" charset="0"/>
              </a:endParaRPr>
            </a:p>
          </p:txBody>
        </p:sp>
        <p:pic>
          <p:nvPicPr>
            <p:cNvPr id="23" name="图片 13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 bwMode="auto">
            <a:xfrm>
              <a:off x="111682" y="487813"/>
              <a:ext cx="5753297" cy="18860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</p:grpSp>
      <p:grpSp>
        <p:nvGrpSpPr>
          <p:cNvPr id="24" name="Group 27"/>
          <p:cNvGrpSpPr>
            <a:grpSpLocks/>
          </p:cNvGrpSpPr>
          <p:nvPr/>
        </p:nvGrpSpPr>
        <p:grpSpPr bwMode="auto">
          <a:xfrm>
            <a:off x="1583501" y="3645025"/>
            <a:ext cx="5672139" cy="2874963"/>
            <a:chOff x="-139694" y="0"/>
            <a:chExt cx="5262896" cy="2791957"/>
          </a:xfrm>
        </p:grpSpPr>
        <p:sp>
          <p:nvSpPr>
            <p:cNvPr id="25" name="矩形标注 25"/>
            <p:cNvSpPr>
              <a:spLocks noChangeArrowheads="1"/>
            </p:cNvSpPr>
            <p:nvPr/>
          </p:nvSpPr>
          <p:spPr bwMode="auto">
            <a:xfrm>
              <a:off x="-139694" y="0"/>
              <a:ext cx="5262896" cy="2791957"/>
            </a:xfrm>
            <a:prstGeom prst="wedgeRectCallout">
              <a:avLst>
                <a:gd name="adj1" fmla="val 72005"/>
                <a:gd name="adj2" fmla="val -48949"/>
              </a:avLst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/>
            <a:lstStyle>
              <a:lvl1pPr>
                <a:lnSpc>
                  <a:spcPct val="9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300">
                  <a:solidFill>
                    <a:schemeClr val="bg1"/>
                  </a:solidFill>
                  <a:latin typeface="Arial" panose="020B0604020202020204" pitchFamily="34" charset="0"/>
                </a:defRPr>
              </a:lvl1pPr>
              <a:lvl2pPr marL="742950" indent="-285750">
                <a:lnSpc>
                  <a:spcPct val="9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2pPr>
              <a:lvl3pPr marL="1143000" indent="-228600">
                <a:lnSpc>
                  <a:spcPct val="9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3pPr>
              <a:lvl4pPr marL="1600200" indent="-228600">
                <a:lnSpc>
                  <a:spcPct val="9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4pPr>
              <a:lvl5pPr marL="2057400" indent="-228600">
                <a:lnSpc>
                  <a:spcPct val="90000"/>
                </a:lnSpc>
                <a:spcBef>
                  <a:spcPct val="200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5pPr>
              <a:lvl6pPr marL="25146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6pPr>
              <a:lvl7pPr marL="29718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7pPr>
              <a:lvl8pPr marL="34290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8pPr>
              <a:lvl9pPr marL="3886200" indent="-228600" eaLnBrk="0" fontAlgn="base" hangingPunct="0">
                <a:lnSpc>
                  <a:spcPct val="90000"/>
                </a:lnSpc>
                <a:spcBef>
                  <a:spcPct val="200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 sz="2000">
                  <a:solidFill>
                    <a:schemeClr val="bg1"/>
                  </a:solidFill>
                  <a:latin typeface="Arial" panose="020B0604020202020204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Font typeface="Arial" panose="020B0604020202020204" pitchFamily="34" charset="0"/>
                <a:buNone/>
                <a:defRPr/>
              </a:pPr>
              <a:endParaRPr lang="zh-CN" altLang="zh-CN" sz="1900">
                <a:solidFill>
                  <a:schemeClr val="tx1"/>
                </a:solidFill>
                <a:sym typeface="Calibri" panose="020F05020202040A0204" pitchFamily="34" charset="0"/>
              </a:endParaRPr>
            </a:p>
          </p:txBody>
        </p:sp>
        <p:pic>
          <p:nvPicPr>
            <p:cNvPr id="26" name="图片 26"/>
            <p:cNvPicPr>
              <a:picLocks noChangeAspect="1" noChangeArrowheads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tretch>
              <a:fillRect/>
            </a:stretch>
          </p:blipFill>
          <p:spPr bwMode="auto">
            <a:xfrm>
              <a:off x="-123765" y="193398"/>
              <a:ext cx="5185840" cy="24172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bevel/>
                  <a:headEnd/>
                  <a:tailEnd/>
                </a14:hiddenLine>
              </a:ext>
            </a:extLst>
          </p:spPr>
        </p:pic>
      </p:grpSp>
      <p:sp>
        <p:nvSpPr>
          <p:cNvPr id="28" name="矩形 27"/>
          <p:cNvSpPr/>
          <p:nvPr/>
        </p:nvSpPr>
        <p:spPr>
          <a:xfrm>
            <a:off x="557381" y="719943"/>
            <a:ext cx="646331" cy="2308324"/>
          </a:xfrm>
          <a:prstGeom prst="rect">
            <a:avLst/>
          </a:prstGeom>
          <a:ln>
            <a:solidFill>
              <a:schemeClr val="bg1">
                <a:alpha val="36000"/>
              </a:schemeClr>
            </a:solidFill>
          </a:ln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引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证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关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系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  <p:sp>
        <p:nvSpPr>
          <p:cNvPr id="29" name="圆角矩形 28"/>
          <p:cNvSpPr/>
          <p:nvPr/>
        </p:nvSpPr>
        <p:spPr>
          <a:xfrm>
            <a:off x="3887757" y="2060848"/>
            <a:ext cx="3264363" cy="216024"/>
          </a:xfrm>
          <a:prstGeom prst="roundRect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234770475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  <p:bldP spid="29" grpId="1" animBg="1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4816" y="0"/>
            <a:ext cx="92360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47093" y="90489"/>
            <a:ext cx="6496051" cy="3433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143145" y="76202"/>
            <a:ext cx="2495551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23293" y="3676651"/>
            <a:ext cx="6343651" cy="29527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705958" y="3243265"/>
            <a:ext cx="1343025" cy="280987"/>
          </a:xfrm>
          <a:prstGeom prst="rect">
            <a:avLst/>
          </a:prstGeom>
          <a:solidFill>
            <a:srgbClr val="FFFF00">
              <a:alpha val="30196"/>
            </a:srgbClr>
          </a:solidFill>
          <a:ln w="38100">
            <a:solidFill>
              <a:srgbClr val="FF0000"/>
            </a:solidFill>
            <a:bevel/>
            <a:headEnd/>
            <a:tailEnd/>
          </a:ln>
        </p:spPr>
        <p:txBody>
          <a:bodyPr lIns="91436" tIns="45718" rIns="91436" bIns="4571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9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723293" y="3690939"/>
            <a:ext cx="6419851" cy="2906712"/>
          </a:xfrm>
          <a:prstGeom prst="rect">
            <a:avLst/>
          </a:prstGeom>
          <a:solidFill>
            <a:srgbClr val="FFFF00">
              <a:alpha val="30196"/>
            </a:srgbClr>
          </a:solidFill>
          <a:ln w="38100">
            <a:solidFill>
              <a:srgbClr val="FF0000"/>
            </a:solidFill>
            <a:bevel/>
            <a:headEnd/>
            <a:tailEnd/>
          </a:ln>
        </p:spPr>
        <p:txBody>
          <a:bodyPr lIns="91436" tIns="45718" rIns="91436" bIns="4571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9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747981" y="5480051"/>
            <a:ext cx="1905000" cy="1377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/>
          <p:cNvSpPr/>
          <p:nvPr/>
        </p:nvSpPr>
        <p:spPr>
          <a:xfrm>
            <a:off x="557381" y="719941"/>
            <a:ext cx="646331" cy="4524315"/>
          </a:xfrm>
          <a:prstGeom prst="rect">
            <a:avLst/>
          </a:prstGeom>
          <a:ln>
            <a:solidFill>
              <a:schemeClr val="bg1">
                <a:alpha val="36000"/>
              </a:schemeClr>
            </a:solidFill>
          </a:ln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学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位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论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文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参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考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引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证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508788698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4816" y="0"/>
            <a:ext cx="9236075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30621" y="171451"/>
            <a:ext cx="6686551" cy="32575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40969" y="152402"/>
            <a:ext cx="2362200" cy="4411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11571" y="3505202"/>
            <a:ext cx="6602413" cy="3028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矩形 4"/>
          <p:cNvSpPr>
            <a:spLocks noChangeArrowheads="1"/>
          </p:cNvSpPr>
          <p:nvPr/>
        </p:nvSpPr>
        <p:spPr bwMode="auto">
          <a:xfrm>
            <a:off x="2846634" y="3128966"/>
            <a:ext cx="1343025" cy="312737"/>
          </a:xfrm>
          <a:prstGeom prst="rect">
            <a:avLst/>
          </a:prstGeom>
          <a:solidFill>
            <a:srgbClr val="FFFF00">
              <a:alpha val="30196"/>
            </a:srgbClr>
          </a:solidFill>
          <a:ln w="38100">
            <a:solidFill>
              <a:srgbClr val="FF0000"/>
            </a:solidFill>
            <a:bevel/>
            <a:headEnd/>
            <a:tailEnd/>
          </a:ln>
        </p:spPr>
        <p:txBody>
          <a:bodyPr lIns="91436" tIns="45718" rIns="91436" bIns="4571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9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1863971" y="3567115"/>
            <a:ext cx="6265863" cy="2905125"/>
          </a:xfrm>
          <a:prstGeom prst="rect">
            <a:avLst/>
          </a:prstGeom>
          <a:solidFill>
            <a:srgbClr val="FFFF00">
              <a:alpha val="30196"/>
            </a:srgbClr>
          </a:solidFill>
          <a:ln w="38100">
            <a:solidFill>
              <a:srgbClr val="FF0000"/>
            </a:solidFill>
            <a:bevel/>
            <a:headEnd/>
            <a:tailEnd/>
          </a:ln>
        </p:spPr>
        <p:txBody>
          <a:bodyPr lIns="91436" tIns="45718" rIns="91436" bIns="45718" anchor="ctr"/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A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Font typeface="Arial" panose="020B0604020202020204" pitchFamily="34" charset="0"/>
              <a:buNone/>
            </a:pPr>
            <a:endParaRPr lang="zh-CN" altLang="en-US" sz="1900" b="1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88657" y="5480051"/>
            <a:ext cx="1905000" cy="1377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矩形 9"/>
          <p:cNvSpPr/>
          <p:nvPr/>
        </p:nvSpPr>
        <p:spPr>
          <a:xfrm>
            <a:off x="557384" y="719941"/>
            <a:ext cx="646331" cy="4524315"/>
          </a:xfrm>
          <a:prstGeom prst="rect">
            <a:avLst/>
          </a:prstGeom>
          <a:ln>
            <a:solidFill>
              <a:schemeClr val="bg1">
                <a:alpha val="36000"/>
              </a:schemeClr>
            </a:solidFill>
          </a:ln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会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议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论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文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参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考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引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证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553901545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</p:bld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1480456" y="853699"/>
            <a:ext cx="9173029" cy="914399"/>
          </a:xfrm>
          <a:prstGeom prst="roundRect">
            <a:avLst/>
          </a:prstGeom>
          <a:noFill/>
          <a:ln>
            <a:solidFill>
              <a:schemeClr val="bg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 sz="2000"/>
          </a:p>
        </p:txBody>
      </p:sp>
      <p:sp>
        <p:nvSpPr>
          <p:cNvPr id="3" name="文本框 2"/>
          <p:cNvSpPr txBox="1"/>
          <p:nvPr/>
        </p:nvSpPr>
        <p:spPr>
          <a:xfrm>
            <a:off x="3570970" y="1004891"/>
            <a:ext cx="4992007" cy="707887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algn="ctr"/>
            <a:r>
              <a: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引证分析</a:t>
            </a:r>
          </a:p>
        </p:txBody>
      </p:sp>
      <p:sp>
        <p:nvSpPr>
          <p:cNvPr id="4" name="矩形 3"/>
          <p:cNvSpPr/>
          <p:nvPr/>
        </p:nvSpPr>
        <p:spPr>
          <a:xfrm>
            <a:off x="2155369" y="2415096"/>
            <a:ext cx="7823200" cy="1030515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2621031" y="3891181"/>
            <a:ext cx="6891879" cy="584771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>
            <a:defPPr>
              <a:defRPr lang="zh-CN"/>
            </a:defPPr>
            <a:lvl1pPr algn="ctr">
              <a:defRPr sz="3200" b="1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b="0" dirty="0"/>
              <a:t>完善中文</a:t>
            </a:r>
            <a:r>
              <a:rPr lang="zh-CN" altLang="en-US" b="0" dirty="0" smtClean="0"/>
              <a:t>期刊引用</a:t>
            </a:r>
            <a:r>
              <a:rPr lang="en-US" altLang="zh-CN" b="0" dirty="0" smtClean="0"/>
              <a:t>7000</a:t>
            </a:r>
            <a:r>
              <a:rPr lang="zh-CN" altLang="en-US" b="0" dirty="0" smtClean="0"/>
              <a:t>多万篇</a:t>
            </a:r>
            <a:endParaRPr lang="zh-CN" altLang="en-US" b="0" dirty="0"/>
          </a:p>
        </p:txBody>
      </p:sp>
      <p:sp>
        <p:nvSpPr>
          <p:cNvPr id="6" name="文本框 5"/>
          <p:cNvSpPr txBox="1"/>
          <p:nvPr/>
        </p:nvSpPr>
        <p:spPr>
          <a:xfrm>
            <a:off x="1480456" y="4921525"/>
            <a:ext cx="9336141" cy="584771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>
            <a:defPPr>
              <a:defRPr lang="zh-CN"/>
            </a:defPPr>
            <a:lvl1pPr algn="ctr">
              <a:defRPr sz="3200" b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/>
              <a:t>实现图书、期刊、学位、会议之间立体引用分析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570970" y="2637966"/>
            <a:ext cx="4992007" cy="584775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algn="ctr"/>
            <a:r>
              <a:rPr lang="zh-CN" altLang="en-US" sz="32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唯一拥有中文图书引证</a:t>
            </a:r>
          </a:p>
        </p:txBody>
      </p:sp>
    </p:spTree>
    <p:extLst>
      <p:ext uri="{BB962C8B-B14F-4D97-AF65-F5344CB8AC3E}">
        <p14:creationId xmlns:p14="http://schemas.microsoft.com/office/powerpoint/2010/main" xmlns="" val="18134545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圆角矩形 12"/>
          <p:cNvSpPr/>
          <p:nvPr/>
        </p:nvSpPr>
        <p:spPr>
          <a:xfrm>
            <a:off x="1480459" y="870859"/>
            <a:ext cx="9173029" cy="914399"/>
          </a:xfrm>
          <a:prstGeom prst="roundRect">
            <a:avLst/>
          </a:prstGeom>
          <a:noFill/>
          <a:ln>
            <a:solidFill>
              <a:schemeClr val="bg1">
                <a:alpha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3570969" y="934972"/>
            <a:ext cx="4992007" cy="769441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algn="ctr"/>
            <a:r>
              <a:rPr lang="zh-CN" altLang="en-US" sz="44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无缝对接</a:t>
            </a:r>
          </a:p>
        </p:txBody>
      </p:sp>
      <p:sp>
        <p:nvSpPr>
          <p:cNvPr id="15" name="剪去对角的矩形 14"/>
          <p:cNvSpPr/>
          <p:nvPr/>
        </p:nvSpPr>
        <p:spPr>
          <a:xfrm>
            <a:off x="1466850" y="2295021"/>
            <a:ext cx="2104119" cy="3802743"/>
          </a:xfrm>
          <a:prstGeom prst="snip2Diag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en-US" altLang="zh-CN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OPAC</a:t>
            </a:r>
          </a:p>
          <a:p>
            <a:pPr algn="ctr"/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4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本馆纸书</a:t>
            </a:r>
          </a:p>
        </p:txBody>
      </p:sp>
      <p:sp>
        <p:nvSpPr>
          <p:cNvPr id="16" name="剪去对角的矩形 15"/>
          <p:cNvSpPr/>
          <p:nvPr/>
        </p:nvSpPr>
        <p:spPr>
          <a:xfrm>
            <a:off x="3833251" y="2295021"/>
            <a:ext cx="2104119" cy="3802743"/>
          </a:xfrm>
          <a:prstGeom prst="snip2Diag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数据库</a:t>
            </a:r>
            <a:endParaRPr lang="en-US" altLang="zh-CN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CNKI/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万方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/</a:t>
            </a:r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维普</a:t>
            </a:r>
            <a:r>
              <a:rPr lang="en-US" altLang="zh-CN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……</a:t>
            </a:r>
            <a:endParaRPr lang="zh-CN" altLang="en-US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4" name="剪去对角的矩形 23"/>
          <p:cNvSpPr/>
          <p:nvPr/>
        </p:nvSpPr>
        <p:spPr>
          <a:xfrm>
            <a:off x="6199654" y="2263755"/>
            <a:ext cx="2104119" cy="3802743"/>
          </a:xfrm>
          <a:prstGeom prst="snip2Diag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读秀</a:t>
            </a:r>
            <a:endParaRPr lang="en-US" altLang="zh-CN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中文图书补缺</a:t>
            </a:r>
          </a:p>
        </p:txBody>
      </p:sp>
      <p:sp>
        <p:nvSpPr>
          <p:cNvPr id="25" name="剪去对角的矩形 24"/>
          <p:cNvSpPr/>
          <p:nvPr/>
        </p:nvSpPr>
        <p:spPr>
          <a:xfrm>
            <a:off x="8562975" y="2295021"/>
            <a:ext cx="2104119" cy="3802743"/>
          </a:xfrm>
          <a:prstGeom prst="snip2Diag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36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百链</a:t>
            </a:r>
            <a:endParaRPr lang="en-US" altLang="zh-CN" sz="3600" b="1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endParaRPr lang="en-US" altLang="zh-CN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期刊等文献</a:t>
            </a:r>
            <a:endParaRPr lang="en-US" altLang="zh-CN" sz="20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20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补缺</a:t>
            </a:r>
          </a:p>
        </p:txBody>
      </p:sp>
    </p:spTree>
    <p:extLst>
      <p:ext uri="{BB962C8B-B14F-4D97-AF65-F5344CB8AC3E}">
        <p14:creationId xmlns:p14="http://schemas.microsoft.com/office/powerpoint/2010/main" xmlns="" val="4201529939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24" grpId="0" animBg="1"/>
      <p:bldP spid="25" grpId="0" animBg="1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00202" y="2"/>
            <a:ext cx="9145588" cy="21145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01789" y="2114549"/>
            <a:ext cx="9145587" cy="23050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00202" y="4418012"/>
            <a:ext cx="9145588" cy="243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圆角矩形标注 6"/>
          <p:cNvSpPr>
            <a:spLocks noChangeArrowheads="1"/>
          </p:cNvSpPr>
          <p:nvPr/>
        </p:nvSpPr>
        <p:spPr bwMode="auto">
          <a:xfrm>
            <a:off x="4668839" y="5562602"/>
            <a:ext cx="1871663" cy="693737"/>
          </a:xfrm>
          <a:prstGeom prst="wedgeRoundRectCallout">
            <a:avLst>
              <a:gd name="adj1" fmla="val -62065"/>
              <a:gd name="adj2" fmla="val 110394"/>
              <a:gd name="adj3" fmla="val 16667"/>
            </a:avLst>
          </a:prstGeom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数据库</a:t>
            </a:r>
            <a:endParaRPr lang="zh-CN" altLang="en-US" sz="2400" b="1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A0204" pitchFamily="34" charset="0"/>
            </a:endParaRPr>
          </a:p>
        </p:txBody>
      </p:sp>
      <p:sp>
        <p:nvSpPr>
          <p:cNvPr id="6" name="圆角矩形标注 7"/>
          <p:cNvSpPr>
            <a:spLocks noChangeArrowheads="1"/>
          </p:cNvSpPr>
          <p:nvPr/>
        </p:nvSpPr>
        <p:spPr bwMode="auto">
          <a:xfrm>
            <a:off x="5835651" y="3194050"/>
            <a:ext cx="2470151" cy="650875"/>
          </a:xfrm>
          <a:prstGeom prst="wedgeRoundRectCallout">
            <a:avLst>
              <a:gd name="adj1" fmla="val -62065"/>
              <a:gd name="adj2" fmla="val 110394"/>
              <a:gd name="adj3" fmla="val 16667"/>
            </a:avLst>
          </a:prstGeom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b="1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云共享服务</a:t>
            </a:r>
            <a:endParaRPr lang="zh-CN" altLang="en-US" sz="2400" b="1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A0204" pitchFamily="34" charset="0"/>
            </a:endParaRPr>
          </a:p>
        </p:txBody>
      </p:sp>
      <p:sp>
        <p:nvSpPr>
          <p:cNvPr id="7" name="圆角矩形标注 8"/>
          <p:cNvSpPr>
            <a:spLocks noChangeArrowheads="1"/>
          </p:cNvSpPr>
          <p:nvPr/>
        </p:nvSpPr>
        <p:spPr bwMode="auto">
          <a:xfrm>
            <a:off x="6529389" y="709614"/>
            <a:ext cx="1436443" cy="692151"/>
          </a:xfrm>
          <a:prstGeom prst="wedgeRoundRectCallout">
            <a:avLst>
              <a:gd name="adj1" fmla="val -124912"/>
              <a:gd name="adj2" fmla="val 93759"/>
              <a:gd name="adj3" fmla="val 16667"/>
            </a:avLst>
          </a:prstGeom>
          <a:extLst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读秀</a:t>
            </a:r>
            <a:endParaRPr lang="zh-CN" altLang="en-US" sz="24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A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770860788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1"/>
          <p:cNvSpPr>
            <a:spLocks noChangeArrowheads="1"/>
          </p:cNvSpPr>
          <p:nvPr/>
        </p:nvSpPr>
        <p:spPr bwMode="auto">
          <a:xfrm>
            <a:off x="2135923" y="296621"/>
            <a:ext cx="7354887" cy="7683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436" tIns="45718" rIns="91436" bIns="45718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r>
              <a:rPr lang="zh-CN" altLang="en-US" sz="4400" b="1">
                <a:solidFill>
                  <a:schemeClr val="bg1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超星发现系统具备的功能</a:t>
            </a:r>
          </a:p>
        </p:txBody>
      </p: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3229710" y="1793634"/>
            <a:ext cx="5040313" cy="682625"/>
            <a:chOff x="1278872" y="1396771"/>
            <a:chExt cx="3819586" cy="517730"/>
          </a:xfrm>
        </p:grpSpPr>
        <p:sp>
          <p:nvSpPr>
            <p:cNvPr id="10" name="直接连接符 11"/>
            <p:cNvSpPr>
              <a:spLocks noChangeShapeType="1"/>
            </p:cNvSpPr>
            <p:nvPr/>
          </p:nvSpPr>
          <p:spPr bwMode="auto">
            <a:xfrm flipV="1">
              <a:off x="1556141" y="1867188"/>
              <a:ext cx="3542317" cy="26652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椭圆 4"/>
            <p:cNvSpPr>
              <a:spLocks noChangeArrowheads="1"/>
            </p:cNvSpPr>
            <p:nvPr/>
          </p:nvSpPr>
          <p:spPr bwMode="auto">
            <a:xfrm>
              <a:off x="1278872" y="1396771"/>
              <a:ext cx="569384" cy="517730"/>
            </a:xfrm>
            <a:prstGeom prst="ellipse">
              <a:avLst/>
            </a:prstGeom>
            <a:solidFill>
              <a:srgbClr val="DBB400"/>
            </a:solidFill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Verdana" panose="020B0604030504040204" pitchFamily="34" charset="0"/>
                  <a:ea typeface="宋体" panose="02010600030101010101" pitchFamily="2" charset="-122"/>
                  <a:sym typeface="Verdana" panose="020B0604030504040204" pitchFamily="34" charset="0"/>
                </a:rPr>
                <a:t>1</a:t>
              </a:r>
              <a:endParaRPr lang="zh-CN" altLang="en-US" sz="2800">
                <a:ea typeface="宋体" panose="02010600030101010101" pitchFamily="2" charset="-122"/>
              </a:endParaRPr>
            </a:p>
          </p:txBody>
        </p:sp>
        <p:sp>
          <p:nvSpPr>
            <p:cNvPr id="12" name="矩形 2"/>
            <p:cNvSpPr>
              <a:spLocks noChangeArrowheads="1"/>
            </p:cNvSpPr>
            <p:nvPr/>
          </p:nvSpPr>
          <p:spPr bwMode="auto">
            <a:xfrm>
              <a:off x="1848440" y="1410935"/>
              <a:ext cx="2938765" cy="4435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3200" b="1">
                  <a:solidFill>
                    <a:schemeClr val="bg1"/>
                  </a:solidFill>
                  <a:latin typeface="微软雅黑" panose="020B0503020204020204" pitchFamily="34" charset="-122"/>
                  <a:sym typeface="Calibri" panose="020F05020202040A0204" pitchFamily="34" charset="0"/>
                </a:rPr>
                <a:t>电子资源的目录体系</a:t>
              </a:r>
              <a:endParaRPr lang="en-US" altLang="zh-CN" sz="3200" b="1">
                <a:solidFill>
                  <a:schemeClr val="bg1"/>
                </a:solidFill>
                <a:latin typeface="微软雅黑" panose="020B0503020204020204" pitchFamily="34" charset="-122"/>
                <a:sym typeface="Calibri" panose="020F05020202040A0204" pitchFamily="34" charset="0"/>
              </a:endParaRPr>
            </a:p>
          </p:txBody>
        </p:sp>
      </p:grpSp>
      <p:grpSp>
        <p:nvGrpSpPr>
          <p:cNvPr id="13" name="组合 12"/>
          <p:cNvGrpSpPr>
            <a:grpSpLocks/>
          </p:cNvGrpSpPr>
          <p:nvPr/>
        </p:nvGrpSpPr>
        <p:grpSpPr bwMode="auto">
          <a:xfrm>
            <a:off x="3229708" y="2849322"/>
            <a:ext cx="5473700" cy="682625"/>
            <a:chOff x="1278872" y="1396771"/>
            <a:chExt cx="4148479" cy="517730"/>
          </a:xfrm>
        </p:grpSpPr>
        <p:sp>
          <p:nvSpPr>
            <p:cNvPr id="14" name="直接连接符 11"/>
            <p:cNvSpPr>
              <a:spLocks noChangeShapeType="1"/>
            </p:cNvSpPr>
            <p:nvPr/>
          </p:nvSpPr>
          <p:spPr bwMode="auto">
            <a:xfrm flipV="1">
              <a:off x="1556141" y="1854306"/>
              <a:ext cx="3871210" cy="39534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5" name="椭圆 4"/>
            <p:cNvSpPr>
              <a:spLocks noChangeArrowheads="1"/>
            </p:cNvSpPr>
            <p:nvPr/>
          </p:nvSpPr>
          <p:spPr bwMode="auto">
            <a:xfrm>
              <a:off x="1278872" y="1396771"/>
              <a:ext cx="569384" cy="517730"/>
            </a:xfrm>
            <a:prstGeom prst="ellipse">
              <a:avLst/>
            </a:prstGeom>
            <a:solidFill>
              <a:srgbClr val="DBB400"/>
            </a:solidFill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Verdana" panose="020B0604030504040204" pitchFamily="34" charset="0"/>
                  <a:ea typeface="宋体" panose="02010600030101010101" pitchFamily="2" charset="-122"/>
                  <a:sym typeface="Verdana" panose="020B0604030504040204" pitchFamily="34" charset="0"/>
                </a:rPr>
                <a:t>2</a:t>
              </a:r>
              <a:endParaRPr lang="zh-CN" altLang="en-US" sz="2800">
                <a:ea typeface="宋体" panose="02010600030101010101" pitchFamily="2" charset="-122"/>
              </a:endParaRPr>
            </a:p>
          </p:txBody>
        </p:sp>
        <p:sp>
          <p:nvSpPr>
            <p:cNvPr id="16" name="矩形 2"/>
            <p:cNvSpPr>
              <a:spLocks noChangeArrowheads="1"/>
            </p:cNvSpPr>
            <p:nvPr/>
          </p:nvSpPr>
          <p:spPr bwMode="auto">
            <a:xfrm>
              <a:off x="1866202" y="1433878"/>
              <a:ext cx="3561129" cy="4435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zh-CN" altLang="en-US" sz="3200" b="1">
                  <a:solidFill>
                    <a:schemeClr val="bg1"/>
                  </a:solidFill>
                  <a:latin typeface="微软雅黑" panose="020B0503020204020204" pitchFamily="34" charset="-122"/>
                  <a:sym typeface="Calibri" panose="020F05020202040A0204" pitchFamily="34" charset="0"/>
                </a:rPr>
                <a:t>图书馆各类专业服务延伸</a:t>
              </a:r>
              <a:endParaRPr lang="en-US" altLang="zh-CN" sz="3200" b="1">
                <a:solidFill>
                  <a:schemeClr val="bg1"/>
                </a:solidFill>
                <a:latin typeface="微软雅黑" panose="020B0503020204020204" pitchFamily="34" charset="-122"/>
                <a:sym typeface="Calibri" panose="020F05020202040A0204" pitchFamily="34" charset="0"/>
              </a:endParaRPr>
            </a:p>
          </p:txBody>
        </p:sp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3229709" y="3981209"/>
            <a:ext cx="4652963" cy="682625"/>
            <a:chOff x="1278872" y="1396771"/>
            <a:chExt cx="3526440" cy="517730"/>
          </a:xfrm>
        </p:grpSpPr>
        <p:sp>
          <p:nvSpPr>
            <p:cNvPr id="18" name="直接连接符 11"/>
            <p:cNvSpPr>
              <a:spLocks noChangeShapeType="1"/>
            </p:cNvSpPr>
            <p:nvPr/>
          </p:nvSpPr>
          <p:spPr bwMode="auto">
            <a:xfrm flipV="1">
              <a:off x="1556141" y="1864234"/>
              <a:ext cx="2899014" cy="29606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9" name="椭圆 4"/>
            <p:cNvSpPr>
              <a:spLocks noChangeArrowheads="1"/>
            </p:cNvSpPr>
            <p:nvPr/>
          </p:nvSpPr>
          <p:spPr bwMode="auto">
            <a:xfrm>
              <a:off x="1278872" y="1396771"/>
              <a:ext cx="569384" cy="517730"/>
            </a:xfrm>
            <a:prstGeom prst="ellipse">
              <a:avLst/>
            </a:prstGeom>
            <a:solidFill>
              <a:srgbClr val="DBB400"/>
            </a:solidFill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Verdana" panose="020B0604030504040204" pitchFamily="34" charset="0"/>
                  <a:ea typeface="宋体" panose="02010600030101010101" pitchFamily="2" charset="-122"/>
                  <a:sym typeface="Verdana" panose="020B0604030504040204" pitchFamily="34" charset="0"/>
                </a:rPr>
                <a:t>3</a:t>
              </a:r>
              <a:endParaRPr lang="zh-CN" altLang="en-US" sz="2800">
                <a:ea typeface="宋体" panose="02010600030101010101" pitchFamily="2" charset="-122"/>
              </a:endParaRPr>
            </a:p>
          </p:txBody>
        </p:sp>
        <p:sp>
          <p:nvSpPr>
            <p:cNvPr id="20" name="矩形 2"/>
            <p:cNvSpPr>
              <a:spLocks noChangeArrowheads="1"/>
            </p:cNvSpPr>
            <p:nvPr/>
          </p:nvSpPr>
          <p:spPr bwMode="auto">
            <a:xfrm>
              <a:off x="1960940" y="1433878"/>
              <a:ext cx="2844372" cy="4435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3200" b="1">
                  <a:solidFill>
                    <a:schemeClr val="bg1"/>
                  </a:solidFill>
                  <a:latin typeface="微软雅黑" panose="020B0503020204020204" pitchFamily="34" charset="-122"/>
                  <a:sym typeface="Calibri" panose="020F05020202040A0204" pitchFamily="34" charset="0"/>
                </a:rPr>
                <a:t>分析、挖掘功能</a:t>
              </a:r>
              <a:endParaRPr lang="en-US" altLang="zh-CN" sz="3200" b="1">
                <a:solidFill>
                  <a:schemeClr val="bg1"/>
                </a:solidFill>
                <a:latin typeface="微软雅黑" panose="020B0503020204020204" pitchFamily="34" charset="-122"/>
                <a:sym typeface="Calibri" panose="020F05020202040A0204" pitchFamily="34" charset="0"/>
              </a:endParaRPr>
            </a:p>
          </p:txBody>
        </p:sp>
      </p:grpSp>
      <p:grpSp>
        <p:nvGrpSpPr>
          <p:cNvPr id="21" name="组合 20"/>
          <p:cNvGrpSpPr>
            <a:grpSpLocks/>
          </p:cNvGrpSpPr>
          <p:nvPr/>
        </p:nvGrpSpPr>
        <p:grpSpPr bwMode="auto">
          <a:xfrm>
            <a:off x="3229708" y="5082934"/>
            <a:ext cx="6172200" cy="682625"/>
            <a:chOff x="1278872" y="1396771"/>
            <a:chExt cx="4677799" cy="517730"/>
          </a:xfrm>
        </p:grpSpPr>
        <p:sp>
          <p:nvSpPr>
            <p:cNvPr id="22" name="直接连接符 11"/>
            <p:cNvSpPr>
              <a:spLocks noChangeShapeType="1"/>
            </p:cNvSpPr>
            <p:nvPr/>
          </p:nvSpPr>
          <p:spPr bwMode="auto">
            <a:xfrm flipV="1">
              <a:off x="1556141" y="1877247"/>
              <a:ext cx="4285028" cy="16591"/>
            </a:xfrm>
            <a:prstGeom prst="line">
              <a:avLst/>
            </a:prstGeom>
            <a:noFill/>
            <a:ln w="28575">
              <a:solidFill>
                <a:schemeClr val="bg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椭圆 4"/>
            <p:cNvSpPr>
              <a:spLocks noChangeArrowheads="1"/>
            </p:cNvSpPr>
            <p:nvPr/>
          </p:nvSpPr>
          <p:spPr bwMode="auto">
            <a:xfrm>
              <a:off x="1278872" y="1396771"/>
              <a:ext cx="569384" cy="517730"/>
            </a:xfrm>
            <a:prstGeom prst="ellipse">
              <a:avLst/>
            </a:prstGeom>
            <a:solidFill>
              <a:srgbClr val="DBB400"/>
            </a:solidFill>
            <a:ln w="25400">
              <a:solidFill>
                <a:schemeClr val="bg1"/>
              </a:solidFill>
              <a:round/>
              <a:headEnd/>
              <a:tailE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buFont typeface="Arial" panose="020B0604020202020204" pitchFamily="34" charset="0"/>
                <a:buNone/>
              </a:pPr>
              <a:r>
                <a:rPr lang="en-US" altLang="zh-CN" sz="2800" b="1">
                  <a:solidFill>
                    <a:srgbClr val="FFFFFF"/>
                  </a:solidFill>
                  <a:latin typeface="Verdana" panose="020B0604030504040204" pitchFamily="34" charset="0"/>
                  <a:ea typeface="宋体" panose="02010600030101010101" pitchFamily="2" charset="-122"/>
                </a:rPr>
                <a:t>4</a:t>
              </a:r>
              <a:endParaRPr lang="zh-CN" altLang="en-US" sz="2800" b="1">
                <a:solidFill>
                  <a:srgbClr val="FFFFFF"/>
                </a:solidFill>
                <a:latin typeface="Verdana" panose="020B060403050404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24" name="矩形 2"/>
            <p:cNvSpPr>
              <a:spLocks noChangeArrowheads="1"/>
            </p:cNvSpPr>
            <p:nvPr/>
          </p:nvSpPr>
          <p:spPr bwMode="auto">
            <a:xfrm>
              <a:off x="1960940" y="1433878"/>
              <a:ext cx="3995731" cy="44351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buFont typeface="Arial" panose="020B0604020202020204" pitchFamily="34" charset="0"/>
                <a:buNone/>
              </a:pPr>
              <a:r>
                <a:rPr lang="zh-CN" altLang="en-US" sz="3200" b="1">
                  <a:solidFill>
                    <a:schemeClr val="bg1"/>
                  </a:solidFill>
                  <a:latin typeface="微软雅黑" panose="020B0503020204020204" pitchFamily="34" charset="-122"/>
                  <a:sym typeface="Calibri" panose="020F05020202040A0204" pitchFamily="34" charset="0"/>
                </a:rPr>
                <a:t>无缝对接各类全文获取系统</a:t>
              </a:r>
              <a:endParaRPr lang="en-US" altLang="zh-CN" sz="3200" b="1">
                <a:solidFill>
                  <a:schemeClr val="bg1"/>
                </a:solidFill>
                <a:latin typeface="微软雅黑" panose="020B0503020204020204" pitchFamily="34" charset="-122"/>
                <a:sym typeface="Calibri" panose="020F05020202040A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xmlns="" val="2220639956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52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3"/>
          <p:cNvSpPr>
            <a:spLocks noChangeArrowheads="1"/>
          </p:cNvSpPr>
          <p:nvPr/>
        </p:nvSpPr>
        <p:spPr bwMode="auto">
          <a:xfrm>
            <a:off x="3131829" y="1472468"/>
            <a:ext cx="5793040" cy="933589"/>
          </a:xfrm>
          <a:prstGeom prst="rect">
            <a:avLst/>
          </a:prstGeom>
          <a:ln>
            <a:solidFill>
              <a:schemeClr val="bg1">
                <a:alpha val="36000"/>
              </a:schemeClr>
            </a:solidFill>
          </a:ln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55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超星发现院校展示</a:t>
            </a:r>
            <a:endParaRPr lang="zh-CN" altLang="en-US" sz="5500" b="1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A0204" pitchFamily="34" charset="0"/>
            </a:endParaRPr>
          </a:p>
        </p:txBody>
      </p:sp>
      <p:pic>
        <p:nvPicPr>
          <p:cNvPr id="5" name="图片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0499" y="2784231"/>
            <a:ext cx="62357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306764920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58461" y="3"/>
            <a:ext cx="8757139" cy="700419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557385" y="719943"/>
            <a:ext cx="646331" cy="3970319"/>
          </a:xfrm>
          <a:prstGeom prst="rect">
            <a:avLst/>
          </a:prstGeom>
          <a:ln>
            <a:solidFill>
              <a:schemeClr val="bg1">
                <a:alpha val="36000"/>
              </a:schemeClr>
            </a:solidFill>
          </a:ln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山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东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大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学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图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书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馆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85137139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"/>
            <a:ext cx="9144000" cy="7370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557384" y="719944"/>
            <a:ext cx="646331" cy="5078313"/>
          </a:xfrm>
          <a:prstGeom prst="rect">
            <a:avLst/>
          </a:prstGeom>
          <a:ln>
            <a:solidFill>
              <a:schemeClr val="bg1">
                <a:alpha val="36000"/>
              </a:schemeClr>
            </a:solidFill>
          </a:ln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西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安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交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通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大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学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图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书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馆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6089395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90740" y="876302"/>
            <a:ext cx="8124825" cy="4838700"/>
          </a:xfrm>
          <a:prstGeom prst="roundRect">
            <a:avLst>
              <a:gd name="adj" fmla="val 7166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sp>
        <p:nvSpPr>
          <p:cNvPr id="3" name="圆角矩形标注 2"/>
          <p:cNvSpPr/>
          <p:nvPr/>
        </p:nvSpPr>
        <p:spPr>
          <a:xfrm>
            <a:off x="8703609" y="3692338"/>
            <a:ext cx="2438400" cy="800100"/>
          </a:xfrm>
          <a:prstGeom prst="wedgeRoundRectCallout">
            <a:avLst>
              <a:gd name="adj1" fmla="val -68872"/>
              <a:gd name="adj2" fmla="val -51243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点击检索按钮</a:t>
            </a:r>
            <a:endParaRPr lang="en-US" altLang="zh-CN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595544580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3" grpId="1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582615" y="-15929"/>
            <a:ext cx="8915400" cy="68739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557384" y="719944"/>
            <a:ext cx="646331" cy="5078313"/>
          </a:xfrm>
          <a:prstGeom prst="rect">
            <a:avLst/>
          </a:prstGeom>
          <a:ln>
            <a:solidFill>
              <a:schemeClr val="bg1">
                <a:alpha val="36000"/>
              </a:schemeClr>
            </a:solidFill>
          </a:ln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上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海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交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通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大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学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图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书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馆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61311668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89185" y="0"/>
            <a:ext cx="9691384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557385" y="719943"/>
            <a:ext cx="646331" cy="3970319"/>
          </a:xfrm>
          <a:prstGeom prst="rect">
            <a:avLst/>
          </a:prstGeom>
          <a:ln>
            <a:solidFill>
              <a:schemeClr val="bg1">
                <a:alpha val="36000"/>
              </a:schemeClr>
            </a:solidFill>
          </a:ln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中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山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大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学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图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书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馆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48233366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 bwMode="auto">
          <a:xfrm>
            <a:off x="1373065" y="201977"/>
            <a:ext cx="10180291" cy="61142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矩形 2"/>
          <p:cNvSpPr/>
          <p:nvPr/>
        </p:nvSpPr>
        <p:spPr>
          <a:xfrm>
            <a:off x="557384" y="719944"/>
            <a:ext cx="646331" cy="5078313"/>
          </a:xfrm>
          <a:prstGeom prst="rect">
            <a:avLst/>
          </a:prstGeom>
          <a:ln>
            <a:solidFill>
              <a:schemeClr val="bg1">
                <a:alpha val="36000"/>
              </a:schemeClr>
            </a:solidFill>
          </a:ln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昆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明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理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工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大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学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图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书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  <a:p>
            <a:pPr algn="ctr"/>
            <a:r>
              <a:rPr lang="zh-CN" altLang="en-US" sz="3600" dirty="0">
                <a:solidFill>
                  <a:srgbClr val="FFFFFF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馆</a:t>
            </a:r>
            <a:endParaRPr lang="en-US" altLang="zh-CN" sz="3600" dirty="0">
              <a:solidFill>
                <a:srgbClr val="FFFFFF"/>
              </a:solidFill>
              <a:latin typeface="华文楷体" panose="02010600040101010101" pitchFamily="2" charset="-122"/>
              <a:ea typeface="华文楷体" panose="020106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25875158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0490" y="1196975"/>
            <a:ext cx="3638551" cy="96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69219" y="4814283"/>
            <a:ext cx="2490788" cy="949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95777" y="4946649"/>
            <a:ext cx="3749675" cy="102393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4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39740" y="250825"/>
            <a:ext cx="3336925" cy="979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17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63878" y="3863977"/>
            <a:ext cx="2949575" cy="1031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图片 1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24241" y="5869968"/>
            <a:ext cx="5692775" cy="1001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17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60815" y="153988"/>
            <a:ext cx="4330700" cy="10429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8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8741" y="2236790"/>
            <a:ext cx="454342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图片 4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675" y="4103688"/>
            <a:ext cx="2451100" cy="68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图片 6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07116" y="4287839"/>
            <a:ext cx="2852737" cy="65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图片 11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46751" y="2941639"/>
            <a:ext cx="3213100" cy="1154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图片 15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4436"/>
          <a:stretch>
            <a:fillRect/>
          </a:stretch>
        </p:blipFill>
        <p:spPr bwMode="auto">
          <a:xfrm>
            <a:off x="4800602" y="2178051"/>
            <a:ext cx="3557588" cy="8699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图片 3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81539" y="1452563"/>
            <a:ext cx="3046412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6" name="Group 16"/>
          <p:cNvGrpSpPr>
            <a:grpSpLocks noChangeAspect="1"/>
          </p:cNvGrpSpPr>
          <p:nvPr/>
        </p:nvGrpSpPr>
        <p:grpSpPr bwMode="auto">
          <a:xfrm>
            <a:off x="66676" y="3025778"/>
            <a:ext cx="5505451" cy="881063"/>
            <a:chOff x="0" y="0"/>
            <a:chExt cx="5504411" cy="880362"/>
          </a:xfrm>
        </p:grpSpPr>
        <p:pic>
          <p:nvPicPr>
            <p:cNvPr id="17" name="图片 2"/>
            <p:cNvPicPr>
              <a:picLocks noChangeAspect="1" noChangeArrowheads="1"/>
            </p:cNvPicPr>
            <p:nvPr/>
          </p:nvPicPr>
          <p:blipFill>
            <a:blip r:embed="rId16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56674"/>
              <a:ext cx="2822383" cy="72368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18" name="图片 5"/>
            <p:cNvPicPr>
              <a:picLocks noChangeAspect="1" noChangeArrowheads="1"/>
            </p:cNvPicPr>
            <p:nvPr/>
          </p:nvPicPr>
          <p:blipFill>
            <a:blip r:embed="rId17" cstate="print">
              <a:extLst>
                <a:ext uri="{28A0092B-C50C-407E-A947-70E740481C1C}">
                  <a14:useLocalDpi xmlns:a14="http://schemas.microsoft.com/office/drawing/2010/main" xmlns="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36270" y="0"/>
              <a:ext cx="2668141" cy="8180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9" name="Picture 9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839201" y="236539"/>
            <a:ext cx="2682875" cy="877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图片 8"/>
          <p:cNvPicPr>
            <a:picLocks noChangeAspect="1" noChangeArrowheads="1"/>
          </p:cNvPicPr>
          <p:nvPr/>
        </p:nvPicPr>
        <p:blipFill>
          <a:blip r:embed="rId19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358190" y="1442553"/>
            <a:ext cx="2992439" cy="614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图片 13"/>
          <p:cNvPicPr>
            <a:picLocks noChangeAspect="1" noChangeArrowheads="1"/>
          </p:cNvPicPr>
          <p:nvPr/>
        </p:nvPicPr>
        <p:blipFill>
          <a:blip r:embed="rId20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6737"/>
          <a:stretch>
            <a:fillRect/>
          </a:stretch>
        </p:blipFill>
        <p:spPr bwMode="auto">
          <a:xfrm>
            <a:off x="8875103" y="2356644"/>
            <a:ext cx="2730500" cy="785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" name="Picture 23"/>
          <p:cNvPicPr>
            <a:picLocks noChangeAspect="1" noChangeArrowheads="1"/>
          </p:cNvPicPr>
          <p:nvPr/>
        </p:nvPicPr>
        <p:blipFill>
          <a:blip r:embed="rId21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17014" y="3236547"/>
            <a:ext cx="2967039" cy="747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" name="图片 5"/>
          <p:cNvPicPr>
            <a:picLocks noChangeAspect="1" noChangeArrowheads="1"/>
          </p:cNvPicPr>
          <p:nvPr/>
        </p:nvPicPr>
        <p:blipFill>
          <a:blip r:embed="rId2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17015" y="4995502"/>
            <a:ext cx="2897188" cy="6842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" name="Picture 22"/>
          <p:cNvPicPr>
            <a:picLocks noChangeAspect="1" noChangeArrowheads="1"/>
          </p:cNvPicPr>
          <p:nvPr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9049" y="5986104"/>
            <a:ext cx="2736851" cy="7048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图片 16"/>
          <p:cNvPicPr>
            <a:picLocks noChangeAspect="1" noChangeArrowheads="1"/>
          </p:cNvPicPr>
          <p:nvPr/>
        </p:nvPicPr>
        <p:blipFill>
          <a:blip r:embed="rId2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59853" y="4214085"/>
            <a:ext cx="3157537" cy="611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" name="Picture 10"/>
          <p:cNvPicPr>
            <a:picLocks noChangeAspect="1" noChangeArrowheads="1"/>
          </p:cNvPicPr>
          <p:nvPr/>
        </p:nvPicPr>
        <p:blipFill>
          <a:blip r:embed="rId2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9418" y="5969126"/>
            <a:ext cx="2849563" cy="638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19472049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3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0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2500"/>
                            </p:stCondLst>
                            <p:childTnLst>
                              <p:par>
                                <p:cTn id="5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63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3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35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76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8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9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0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>
                                      <p:cBhvr>
                                        <p:cTn id="1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>
            <a:spLocks noChangeArrowheads="1"/>
          </p:cNvSpPr>
          <p:nvPr/>
        </p:nvSpPr>
        <p:spPr bwMode="auto">
          <a:xfrm>
            <a:off x="2201376" y="1085487"/>
            <a:ext cx="8186859" cy="1569660"/>
          </a:xfrm>
          <a:prstGeom prst="rect">
            <a:avLst/>
          </a:prstGeom>
          <a:ln>
            <a:solidFill>
              <a:schemeClr val="bg1">
                <a:alpha val="36000"/>
              </a:schemeClr>
            </a:solidFill>
          </a:ln>
        </p:spPr>
        <p:txBody>
          <a:bodyPr wrap="none" lIns="91436" tIns="45718" rIns="91436" bIns="45718">
            <a:spAutoFit/>
          </a:bodyPr>
          <a:lstStyle/>
          <a:p>
            <a:pPr algn="ctr"/>
            <a:r>
              <a:rPr lang="zh-CN" altLang="en-US" sz="4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A0204" pitchFamily="34" charset="0"/>
              </a:rPr>
              <a:t>让发现成为数字图书馆的中枢</a:t>
            </a:r>
            <a:r>
              <a:rPr lang="en-US" altLang="zh-CN" sz="4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A0204" pitchFamily="34" charset="0"/>
              </a:rPr>
              <a:t/>
            </a:r>
            <a:br>
              <a:rPr lang="en-US" altLang="zh-CN" sz="4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A0204" pitchFamily="34" charset="0"/>
              </a:rPr>
            </a:br>
            <a:r>
              <a:rPr lang="zh-CN" altLang="en-US" sz="4800" b="1" dirty="0">
                <a:solidFill>
                  <a:srgbClr val="FFFFFF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A0204" pitchFamily="34" charset="0"/>
              </a:rPr>
              <a:t>让发现更好地为知识发展服务</a:t>
            </a:r>
          </a:p>
        </p:txBody>
      </p:sp>
      <p:pic>
        <p:nvPicPr>
          <p:cNvPr id="3" name="图片 6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46588" y="3090133"/>
            <a:ext cx="5407025" cy="3608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419340723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框 6"/>
          <p:cNvSpPr txBox="1"/>
          <p:nvPr/>
        </p:nvSpPr>
        <p:spPr>
          <a:xfrm>
            <a:off x="3589028" y="2844606"/>
            <a:ext cx="4968240" cy="1123383"/>
          </a:xfrm>
          <a:prstGeom prst="rect">
            <a:avLst/>
          </a:prstGeom>
          <a:noFill/>
        </p:spPr>
        <p:txBody>
          <a:bodyPr wrap="square" lIns="91436" tIns="45718" rIns="91436" bIns="45718" rtlCol="0">
            <a:spAutoFit/>
          </a:bodyPr>
          <a:lstStyle/>
          <a:p>
            <a:pPr algn="ctr"/>
            <a:r>
              <a:rPr lang="en-US" altLang="zh-CN" sz="6700" b="1" dirty="0">
                <a:solidFill>
                  <a:schemeClr val="bg1"/>
                </a:solidFill>
                <a:latin typeface="Roboto Th" pitchFamily="2" charset="0"/>
                <a:ea typeface="Roboto Th" pitchFamily="2" charset="0"/>
              </a:rPr>
              <a:t>THANKS</a:t>
            </a:r>
            <a:endParaRPr lang="zh-CN" altLang="en-US" sz="6700" b="1" dirty="0">
              <a:solidFill>
                <a:schemeClr val="bg1"/>
              </a:solidFill>
              <a:latin typeface="Roboto Th" pitchFamily="2" charset="0"/>
              <a:ea typeface="微软雅黑" panose="020B0503020204020204" pitchFamily="34" charset="-122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3975835" y="3952603"/>
            <a:ext cx="4194628" cy="45719"/>
          </a:xfrm>
          <a:prstGeom prst="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717206313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15744" y="405900"/>
            <a:ext cx="9114157" cy="6046203"/>
          </a:xfrm>
          <a:prstGeom prst="roundRect">
            <a:avLst>
              <a:gd name="adj" fmla="val 3316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圆角矩形标注 4"/>
          <p:cNvSpPr/>
          <p:nvPr/>
        </p:nvSpPr>
        <p:spPr>
          <a:xfrm>
            <a:off x="6512379" y="1747611"/>
            <a:ext cx="2438400" cy="800100"/>
          </a:xfrm>
          <a:prstGeom prst="wedgeRoundRectCallout">
            <a:avLst>
              <a:gd name="adj1" fmla="val -68872"/>
              <a:gd name="adj2" fmla="val -51243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空检 </a:t>
            </a:r>
            <a:r>
              <a:rPr lang="en-US" altLang="zh-CN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2.55</a:t>
            </a:r>
            <a:r>
              <a:rPr lang="zh-CN" altLang="en-US" sz="24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亿条</a:t>
            </a:r>
            <a:endParaRPr lang="en-US" altLang="zh-CN" sz="24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  <a:p>
            <a:pPr algn="ctr"/>
            <a:r>
              <a:rPr lang="en-US" altLang="zh-CN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(</a:t>
            </a:r>
            <a:r>
              <a:rPr lang="en-US" altLang="zh-CN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2015.3</a:t>
            </a:r>
            <a:r>
              <a:rPr lang="zh-CN" altLang="en-US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数量</a:t>
            </a:r>
            <a:r>
              <a:rPr lang="en-US" altLang="zh-CN" b="1" dirty="0" smtClean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)</a:t>
            </a:r>
            <a:endParaRPr lang="en-US" altLang="zh-CN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20" name="AutoShape 20"/>
          <p:cNvSpPr>
            <a:spLocks noChangeArrowheads="1"/>
          </p:cNvSpPr>
          <p:nvPr/>
        </p:nvSpPr>
        <p:spPr bwMode="auto">
          <a:xfrm>
            <a:off x="9527" y="464005"/>
            <a:ext cx="3058316" cy="400051"/>
          </a:xfrm>
          <a:prstGeom prst="wedgeRoundRectCallout">
            <a:avLst>
              <a:gd name="adj1" fmla="val -10305"/>
              <a:gd name="adj2" fmla="val 30593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6" tIns="45718" rIns="91436" bIns="4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zh-CN" sz="2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529</a:t>
            </a:r>
            <a:r>
              <a:rPr lang="zh-CN" altLang="en-US" sz="2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万种    图书</a:t>
            </a:r>
            <a:endParaRPr lang="zh-CN" altLang="en-US" sz="2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A0204" pitchFamily="34" charset="0"/>
            </a:endParaRPr>
          </a:p>
        </p:txBody>
      </p:sp>
      <p:sp>
        <p:nvSpPr>
          <p:cNvPr id="21" name="AutoShape 20"/>
          <p:cNvSpPr>
            <a:spLocks noChangeArrowheads="1"/>
          </p:cNvSpPr>
          <p:nvPr/>
        </p:nvSpPr>
        <p:spPr bwMode="auto">
          <a:xfrm>
            <a:off x="9527" y="932545"/>
            <a:ext cx="3058316" cy="400051"/>
          </a:xfrm>
          <a:prstGeom prst="wedgeRoundRectCallout">
            <a:avLst>
              <a:gd name="adj1" fmla="val -14556"/>
              <a:gd name="adj2" fmla="val 19463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6" tIns="45718" rIns="91436" bIns="4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zh-CN" sz="2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9089</a:t>
            </a:r>
            <a:r>
              <a:rPr lang="zh-CN" altLang="en-US" sz="2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万篇  期刊</a:t>
            </a:r>
            <a:endParaRPr lang="zh-CN" altLang="en-US" sz="2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A0204" pitchFamily="34" charset="0"/>
            </a:endParaRPr>
          </a:p>
        </p:txBody>
      </p:sp>
      <p:sp>
        <p:nvSpPr>
          <p:cNvPr id="22" name="AutoShape 20"/>
          <p:cNvSpPr>
            <a:spLocks noChangeArrowheads="1"/>
          </p:cNvSpPr>
          <p:nvPr/>
        </p:nvSpPr>
        <p:spPr bwMode="auto">
          <a:xfrm>
            <a:off x="19051" y="1404257"/>
            <a:ext cx="3049269" cy="400051"/>
          </a:xfrm>
          <a:prstGeom prst="wedgeRoundRectCallout">
            <a:avLst>
              <a:gd name="adj1" fmla="val -20743"/>
              <a:gd name="adj2" fmla="val 27688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6" tIns="45718" rIns="91436" bIns="4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zh-CN" sz="2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1.18</a:t>
            </a:r>
            <a:r>
              <a:rPr lang="zh-CN" altLang="en-US" sz="2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亿篇   报纸</a:t>
            </a:r>
            <a:endParaRPr lang="zh-CN" altLang="en-US" sz="2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A0204" pitchFamily="34" charset="0"/>
            </a:endParaRPr>
          </a:p>
        </p:txBody>
      </p:sp>
      <p:sp>
        <p:nvSpPr>
          <p:cNvPr id="23" name="AutoShape 20"/>
          <p:cNvSpPr>
            <a:spLocks noChangeArrowheads="1"/>
          </p:cNvSpPr>
          <p:nvPr/>
        </p:nvSpPr>
        <p:spPr bwMode="auto">
          <a:xfrm>
            <a:off x="38101" y="1875973"/>
            <a:ext cx="3030219" cy="400051"/>
          </a:xfrm>
          <a:prstGeom prst="wedgeRoundRectCallout">
            <a:avLst>
              <a:gd name="adj1" fmla="val -27961"/>
              <a:gd name="adj2" fmla="val 45866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6" tIns="45718" rIns="91436" bIns="4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zh-CN" sz="2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469</a:t>
            </a:r>
            <a:r>
              <a:rPr lang="zh-CN" altLang="en-US" sz="2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万篇   学位论文</a:t>
            </a:r>
            <a:endParaRPr lang="zh-CN" altLang="en-US" sz="2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A0204" pitchFamily="34" charset="0"/>
            </a:endParaRPr>
          </a:p>
        </p:txBody>
      </p:sp>
      <p:sp>
        <p:nvSpPr>
          <p:cNvPr id="24" name="AutoShape 20"/>
          <p:cNvSpPr>
            <a:spLocks noChangeArrowheads="1"/>
          </p:cNvSpPr>
          <p:nvPr/>
        </p:nvSpPr>
        <p:spPr bwMode="auto">
          <a:xfrm>
            <a:off x="28578" y="2828925"/>
            <a:ext cx="3039743" cy="400051"/>
          </a:xfrm>
          <a:prstGeom prst="wedgeRoundRectCallout">
            <a:avLst>
              <a:gd name="adj1" fmla="val -21449"/>
              <a:gd name="adj2" fmla="val 39004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6" tIns="45718" rIns="91436" bIns="4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zh-CN" sz="2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129</a:t>
            </a:r>
            <a:r>
              <a:rPr lang="zh-CN" altLang="en-US" sz="2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万篇   标准</a:t>
            </a:r>
            <a:endParaRPr lang="zh-CN" altLang="en-US" sz="2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A0204" pitchFamily="34" charset="0"/>
            </a:endParaRPr>
          </a:p>
        </p:txBody>
      </p:sp>
      <p:sp>
        <p:nvSpPr>
          <p:cNvPr id="25" name="AutoShape 20"/>
          <p:cNvSpPr>
            <a:spLocks noChangeArrowheads="1"/>
          </p:cNvSpPr>
          <p:nvPr/>
        </p:nvSpPr>
        <p:spPr bwMode="auto">
          <a:xfrm>
            <a:off x="28578" y="3291113"/>
            <a:ext cx="3039743" cy="442480"/>
          </a:xfrm>
          <a:prstGeom prst="wedgeRoundRectCallout">
            <a:avLst>
              <a:gd name="adj1" fmla="val -25683"/>
              <a:gd name="adj2" fmla="val 26124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6" tIns="45718" rIns="91436" bIns="4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zh-CN" altLang="en-US" sz="2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</a:t>
            </a:r>
            <a:r>
              <a:rPr lang="en-US" altLang="zh-CN" sz="2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147</a:t>
            </a:r>
            <a:r>
              <a:rPr lang="zh-CN" altLang="en-US" sz="2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万篇 专利</a:t>
            </a:r>
            <a:endParaRPr lang="zh-CN" altLang="en-US" sz="2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A0204" pitchFamily="34" charset="0"/>
            </a:endParaRPr>
          </a:p>
        </p:txBody>
      </p:sp>
      <p:sp>
        <p:nvSpPr>
          <p:cNvPr id="26" name="AutoShape 20"/>
          <p:cNvSpPr>
            <a:spLocks noChangeArrowheads="1"/>
          </p:cNvSpPr>
          <p:nvPr/>
        </p:nvSpPr>
        <p:spPr bwMode="auto">
          <a:xfrm>
            <a:off x="28578" y="3786413"/>
            <a:ext cx="3039743" cy="400051"/>
          </a:xfrm>
          <a:prstGeom prst="wedgeRoundRectCallout">
            <a:avLst>
              <a:gd name="adj1" fmla="val -19204"/>
              <a:gd name="adj2" fmla="val 24780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6" tIns="45718" rIns="91436" bIns="4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zh-CN" sz="2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166</a:t>
            </a:r>
            <a:r>
              <a:rPr lang="zh-CN" altLang="en-US" sz="2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万部   视频</a:t>
            </a:r>
            <a:endParaRPr lang="zh-CN" altLang="en-US" sz="2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A0204" pitchFamily="34" charset="0"/>
            </a:endParaRPr>
          </a:p>
        </p:txBody>
      </p:sp>
      <p:sp>
        <p:nvSpPr>
          <p:cNvPr id="27" name="AutoShape 20"/>
          <p:cNvSpPr>
            <a:spLocks noChangeArrowheads="1"/>
          </p:cNvSpPr>
          <p:nvPr/>
        </p:nvSpPr>
        <p:spPr bwMode="auto">
          <a:xfrm>
            <a:off x="28578" y="2347685"/>
            <a:ext cx="3039743" cy="400051"/>
          </a:xfrm>
          <a:prstGeom prst="wedgeRoundRectCallout">
            <a:avLst>
              <a:gd name="adj1" fmla="val -24699"/>
              <a:gd name="adj2" fmla="val 12966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6" tIns="45718" rIns="91436" bIns="4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zh-CN" sz="2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487</a:t>
            </a:r>
            <a:r>
              <a:rPr lang="zh-CN" altLang="en-US" sz="2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万篇   会议论文</a:t>
            </a:r>
            <a:endParaRPr lang="zh-CN" altLang="en-US" sz="2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A0204" pitchFamily="34" charset="0"/>
            </a:endParaRPr>
          </a:p>
        </p:txBody>
      </p:sp>
      <p:sp>
        <p:nvSpPr>
          <p:cNvPr id="28" name="AutoShape 20"/>
          <p:cNvSpPr>
            <a:spLocks noChangeArrowheads="1"/>
          </p:cNvSpPr>
          <p:nvPr/>
        </p:nvSpPr>
        <p:spPr bwMode="auto">
          <a:xfrm>
            <a:off x="9527" y="5183413"/>
            <a:ext cx="3058316" cy="400051"/>
          </a:xfrm>
          <a:prstGeom prst="wedgeRoundRectCallout">
            <a:avLst>
              <a:gd name="adj1" fmla="val -7735"/>
              <a:gd name="adj2" fmla="val 35350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6" tIns="45718" rIns="91436" bIns="4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zh-CN" sz="2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1029</a:t>
            </a:r>
            <a:r>
              <a:rPr lang="zh-CN" altLang="en-US" sz="2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万条 信息资讯</a:t>
            </a:r>
            <a:endParaRPr lang="zh-CN" altLang="en-US" sz="2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A0204" pitchFamily="34" charset="0"/>
            </a:endParaRPr>
          </a:p>
        </p:txBody>
      </p:sp>
      <p:sp>
        <p:nvSpPr>
          <p:cNvPr id="29" name="AutoShape 20"/>
          <p:cNvSpPr>
            <a:spLocks noChangeArrowheads="1"/>
          </p:cNvSpPr>
          <p:nvPr/>
        </p:nvSpPr>
        <p:spPr bwMode="auto">
          <a:xfrm>
            <a:off x="31751" y="4710340"/>
            <a:ext cx="3036648" cy="400051"/>
          </a:xfrm>
          <a:prstGeom prst="wedgeRoundRectCallout">
            <a:avLst>
              <a:gd name="adj1" fmla="val -6791"/>
              <a:gd name="adj2" fmla="val 34590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6" tIns="45718" rIns="91436" bIns="4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zh-CN" sz="2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346</a:t>
            </a:r>
            <a:r>
              <a:rPr lang="zh-CN" altLang="en-US" sz="2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万条   法律法规</a:t>
            </a:r>
            <a:endParaRPr lang="zh-CN" altLang="en-US" sz="2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A0204" pitchFamily="34" charset="0"/>
            </a:endParaRPr>
          </a:p>
        </p:txBody>
      </p:sp>
      <p:sp>
        <p:nvSpPr>
          <p:cNvPr id="30" name="AutoShape 20"/>
          <p:cNvSpPr>
            <a:spLocks noChangeArrowheads="1"/>
          </p:cNvSpPr>
          <p:nvPr/>
        </p:nvSpPr>
        <p:spPr bwMode="auto">
          <a:xfrm>
            <a:off x="26989" y="4243613"/>
            <a:ext cx="3036648" cy="400051"/>
          </a:xfrm>
          <a:prstGeom prst="wedgeRoundRectCallout">
            <a:avLst>
              <a:gd name="adj1" fmla="val -15228"/>
              <a:gd name="adj2" fmla="val 26824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6" tIns="45718" rIns="91436" bIns="4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zh-CN" sz="2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104</a:t>
            </a:r>
            <a:r>
              <a:rPr lang="zh-CN" altLang="en-US" sz="2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万条   科技成果</a:t>
            </a:r>
            <a:endParaRPr lang="zh-CN" altLang="en-US" sz="2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A0204" pitchFamily="34" charset="0"/>
            </a:endParaRPr>
          </a:p>
        </p:txBody>
      </p:sp>
      <p:sp>
        <p:nvSpPr>
          <p:cNvPr id="31" name="AutoShape 20"/>
          <p:cNvSpPr>
            <a:spLocks noChangeArrowheads="1"/>
          </p:cNvSpPr>
          <p:nvPr/>
        </p:nvSpPr>
        <p:spPr bwMode="auto">
          <a:xfrm>
            <a:off x="31751" y="5662840"/>
            <a:ext cx="3036648" cy="400051"/>
          </a:xfrm>
          <a:prstGeom prst="wedgeRoundRectCallout">
            <a:avLst>
              <a:gd name="adj1" fmla="val -14537"/>
              <a:gd name="adj2" fmla="val 37351"/>
              <a:gd name="adj3" fmla="val 16667"/>
            </a:avLst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ot="0" spcFirstLastPara="0" vertOverflow="overflow" horzOverflow="overflow" vert="horz" wrap="square" lIns="91436" tIns="45718" rIns="91436" bIns="45718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US" altLang="zh-CN" sz="2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131</a:t>
            </a:r>
            <a:r>
              <a:rPr lang="zh-CN" altLang="en-US" sz="2400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微软雅黑" panose="020B0503020204020204" pitchFamily="34" charset="-122"/>
              </a:rPr>
              <a:t>万条   特色库</a:t>
            </a:r>
            <a:endParaRPr lang="zh-CN" altLang="en-US" sz="2400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Calibri" panose="020F05020202040A0204" pitchFamily="34" charset="0"/>
            </a:endParaRPr>
          </a:p>
        </p:txBody>
      </p:sp>
      <p:sp>
        <p:nvSpPr>
          <p:cNvPr id="32" name="圆角矩形 31"/>
          <p:cNvSpPr/>
          <p:nvPr/>
        </p:nvSpPr>
        <p:spPr>
          <a:xfrm>
            <a:off x="3077844" y="3228976"/>
            <a:ext cx="2160907" cy="2833915"/>
          </a:xfrm>
          <a:prstGeom prst="roundRect">
            <a:avLst>
              <a:gd name="adj" fmla="val 4074"/>
            </a:avLst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lIns="91436" tIns="45718" rIns="91436" bIns="45718"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4128281423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125E-6 0 L 0.12851 0 " pathEditMode="relative" rAng="0" ptsTypes="AA"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419" y="0"/>
                                    </p:animMotion>
                                  </p:childTnLst>
                                </p:cTn>
                              </p:par>
                              <p:par>
                                <p:cTn id="12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4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000"/>
                            </p:stCondLst>
                            <p:childTnLst>
                              <p:par>
                                <p:cTn id="3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500"/>
                            </p:stCondLst>
                            <p:childTnLst>
                              <p:par>
                                <p:cTn id="3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500"/>
                            </p:stCondLst>
                            <p:childTnLst>
                              <p:par>
                                <p:cTn id="4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4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500"/>
                            </p:stCondLst>
                            <p:childTnLst>
                              <p:par>
                                <p:cTn id="50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4000"/>
                            </p:stCondLst>
                            <p:childTnLst>
                              <p:par>
                                <p:cTn id="54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5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500"/>
                            </p:stCondLst>
                            <p:childTnLst>
                              <p:par>
                                <p:cTn id="58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0"/>
                            </p:stCondLst>
                            <p:childTnLst>
                              <p:par>
                                <p:cTn id="62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500"/>
                            </p:stCondLst>
                            <p:childTnLst>
                              <p:par>
                                <p:cTn id="66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>
                                      <p:cBhvr>
                                        <p:cTn id="6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20" grpId="0" bldLvl="0" animBg="1" autoUpdateAnimBg="0"/>
      <p:bldP spid="21" grpId="0" bldLvl="0" animBg="1" autoUpdateAnimBg="0"/>
      <p:bldP spid="22" grpId="0" bldLvl="0" animBg="1" autoUpdateAnimBg="0"/>
      <p:bldP spid="23" grpId="0" bldLvl="0" animBg="1" autoUpdateAnimBg="0"/>
      <p:bldP spid="24" grpId="0" bldLvl="0" animBg="1" autoUpdateAnimBg="0"/>
      <p:bldP spid="25" grpId="0" bldLvl="0" animBg="1" autoUpdateAnimBg="0"/>
      <p:bldP spid="26" grpId="0" bldLvl="0" animBg="1" autoUpdateAnimBg="0"/>
      <p:bldP spid="27" grpId="0" bldLvl="0" animBg="1" autoUpdateAnimBg="0"/>
      <p:bldP spid="28" grpId="0" bldLvl="0" animBg="1" autoUpdateAnimBg="0"/>
      <p:bldP spid="29" grpId="0" bldLvl="0" animBg="1" autoUpdateAnimBg="0"/>
      <p:bldP spid="30" grpId="0" bldLvl="0" animBg="1" autoUpdateAnimBg="0"/>
      <p:bldP spid="31" grpId="0" bldLvl="0" animBg="1" autoUpdateAnimBg="0"/>
      <p:bldP spid="3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69191" y="277813"/>
            <a:ext cx="2286000" cy="6038851"/>
          </a:xfrm>
          <a:prstGeom prst="roundRect">
            <a:avLst>
              <a:gd name="adj" fmla="val 4427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pic>
        <p:nvPicPr>
          <p:cNvPr id="22" name="图片 21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552699" y="839789"/>
            <a:ext cx="2286000" cy="5476875"/>
          </a:xfrm>
          <a:prstGeom prst="roundRect">
            <a:avLst>
              <a:gd name="adj" fmla="val 4427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pic>
        <p:nvPicPr>
          <p:cNvPr id="23" name="图片 22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972049" y="839789"/>
            <a:ext cx="2276475" cy="5467351"/>
          </a:xfrm>
          <a:prstGeom prst="roundRect">
            <a:avLst>
              <a:gd name="adj" fmla="val 4410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pic>
        <p:nvPicPr>
          <p:cNvPr id="24" name="图片 23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400924" y="830264"/>
            <a:ext cx="2276475" cy="5476875"/>
          </a:xfrm>
          <a:prstGeom prst="roundRect">
            <a:avLst>
              <a:gd name="adj" fmla="val 4427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  <p:pic>
        <p:nvPicPr>
          <p:cNvPr id="25" name="图片 24"/>
          <p:cNvPicPr>
            <a:picLocks noChangeAspect="1"/>
          </p:cNvPicPr>
          <p:nvPr/>
        </p:nvPicPr>
        <p:blipFill rotWithShape="1">
          <a:blip r:embed="rId6" cstate="print"/>
          <a:srcRect b="10929"/>
          <a:stretch/>
        </p:blipFill>
        <p:spPr>
          <a:xfrm>
            <a:off x="9820271" y="839790"/>
            <a:ext cx="2286000" cy="5446713"/>
          </a:xfrm>
          <a:prstGeom prst="roundRect">
            <a:avLst>
              <a:gd name="adj" fmla="val 4427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202512872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08333E-6 2.96296E-6 L -0.39544 2.96296E-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977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六边形 2"/>
          <p:cNvSpPr/>
          <p:nvPr/>
        </p:nvSpPr>
        <p:spPr>
          <a:xfrm>
            <a:off x="2361149" y="265669"/>
            <a:ext cx="725887" cy="611415"/>
          </a:xfrm>
          <a:custGeom>
            <a:avLst/>
            <a:gdLst>
              <a:gd name="connsiteX0" fmla="*/ 0 w 1545470"/>
              <a:gd name="connsiteY0" fmla="*/ 666151 h 1332302"/>
              <a:gd name="connsiteX1" fmla="*/ 333076 w 1545470"/>
              <a:gd name="connsiteY1" fmla="*/ 0 h 1332302"/>
              <a:gd name="connsiteX2" fmla="*/ 1212395 w 1545470"/>
              <a:gd name="connsiteY2" fmla="*/ 0 h 1332302"/>
              <a:gd name="connsiteX3" fmla="*/ 1545470 w 1545470"/>
              <a:gd name="connsiteY3" fmla="*/ 666151 h 1332302"/>
              <a:gd name="connsiteX4" fmla="*/ 1212395 w 1545470"/>
              <a:gd name="connsiteY4" fmla="*/ 1332302 h 1332302"/>
              <a:gd name="connsiteX5" fmla="*/ 333076 w 1545470"/>
              <a:gd name="connsiteY5" fmla="*/ 1332302 h 1332302"/>
              <a:gd name="connsiteX6" fmla="*/ 0 w 1545470"/>
              <a:gd name="connsiteY6" fmla="*/ 666151 h 1332302"/>
              <a:gd name="connsiteX0" fmla="*/ 0 w 1240670"/>
              <a:gd name="connsiteY0" fmla="*/ 685201 h 1332302"/>
              <a:gd name="connsiteX1" fmla="*/ 28276 w 1240670"/>
              <a:gd name="connsiteY1" fmla="*/ 0 h 1332302"/>
              <a:gd name="connsiteX2" fmla="*/ 907595 w 1240670"/>
              <a:gd name="connsiteY2" fmla="*/ 0 h 1332302"/>
              <a:gd name="connsiteX3" fmla="*/ 1240670 w 1240670"/>
              <a:gd name="connsiteY3" fmla="*/ 666151 h 1332302"/>
              <a:gd name="connsiteX4" fmla="*/ 907595 w 1240670"/>
              <a:gd name="connsiteY4" fmla="*/ 1332302 h 1332302"/>
              <a:gd name="connsiteX5" fmla="*/ 28276 w 1240670"/>
              <a:gd name="connsiteY5" fmla="*/ 1332302 h 1332302"/>
              <a:gd name="connsiteX6" fmla="*/ 0 w 1240670"/>
              <a:gd name="connsiteY6" fmla="*/ 685201 h 1332302"/>
              <a:gd name="connsiteX0" fmla="*/ 0 w 916820"/>
              <a:gd name="connsiteY0" fmla="*/ 685201 h 1332302"/>
              <a:gd name="connsiteX1" fmla="*/ 28276 w 916820"/>
              <a:gd name="connsiteY1" fmla="*/ 0 h 1332302"/>
              <a:gd name="connsiteX2" fmla="*/ 907595 w 916820"/>
              <a:gd name="connsiteY2" fmla="*/ 0 h 1332302"/>
              <a:gd name="connsiteX3" fmla="*/ 916820 w 916820"/>
              <a:gd name="connsiteY3" fmla="*/ 666151 h 1332302"/>
              <a:gd name="connsiteX4" fmla="*/ 907595 w 916820"/>
              <a:gd name="connsiteY4" fmla="*/ 1332302 h 1332302"/>
              <a:gd name="connsiteX5" fmla="*/ 28276 w 916820"/>
              <a:gd name="connsiteY5" fmla="*/ 1332302 h 1332302"/>
              <a:gd name="connsiteX6" fmla="*/ 0 w 916820"/>
              <a:gd name="connsiteY6" fmla="*/ 685201 h 1332302"/>
              <a:gd name="connsiteX0" fmla="*/ 299 w 888544"/>
              <a:gd name="connsiteY0" fmla="*/ 691551 h 1332302"/>
              <a:gd name="connsiteX1" fmla="*/ 0 w 888544"/>
              <a:gd name="connsiteY1" fmla="*/ 0 h 1332302"/>
              <a:gd name="connsiteX2" fmla="*/ 879319 w 888544"/>
              <a:gd name="connsiteY2" fmla="*/ 0 h 1332302"/>
              <a:gd name="connsiteX3" fmla="*/ 888544 w 888544"/>
              <a:gd name="connsiteY3" fmla="*/ 666151 h 1332302"/>
              <a:gd name="connsiteX4" fmla="*/ 879319 w 888544"/>
              <a:gd name="connsiteY4" fmla="*/ 1332302 h 1332302"/>
              <a:gd name="connsiteX5" fmla="*/ 0 w 888544"/>
              <a:gd name="connsiteY5" fmla="*/ 1332302 h 1332302"/>
              <a:gd name="connsiteX6" fmla="*/ 299 w 888544"/>
              <a:gd name="connsiteY6" fmla="*/ 691551 h 1332302"/>
              <a:gd name="connsiteX0" fmla="*/ 299 w 879319"/>
              <a:gd name="connsiteY0" fmla="*/ 691551 h 1332302"/>
              <a:gd name="connsiteX1" fmla="*/ 0 w 879319"/>
              <a:gd name="connsiteY1" fmla="*/ 0 h 1332302"/>
              <a:gd name="connsiteX2" fmla="*/ 879319 w 879319"/>
              <a:gd name="connsiteY2" fmla="*/ 0 h 1332302"/>
              <a:gd name="connsiteX3" fmla="*/ 875844 w 879319"/>
              <a:gd name="connsiteY3" fmla="*/ 662976 h 1332302"/>
              <a:gd name="connsiteX4" fmla="*/ 879319 w 879319"/>
              <a:gd name="connsiteY4" fmla="*/ 1332302 h 1332302"/>
              <a:gd name="connsiteX5" fmla="*/ 0 w 879319"/>
              <a:gd name="connsiteY5" fmla="*/ 1332302 h 1332302"/>
              <a:gd name="connsiteX6" fmla="*/ 299 w 879319"/>
              <a:gd name="connsiteY6" fmla="*/ 691551 h 1332302"/>
              <a:gd name="connsiteX0" fmla="*/ 299 w 879392"/>
              <a:gd name="connsiteY0" fmla="*/ 691551 h 1332302"/>
              <a:gd name="connsiteX1" fmla="*/ 0 w 879392"/>
              <a:gd name="connsiteY1" fmla="*/ 0 h 1332302"/>
              <a:gd name="connsiteX2" fmla="*/ 879319 w 879392"/>
              <a:gd name="connsiteY2" fmla="*/ 0 h 1332302"/>
              <a:gd name="connsiteX3" fmla="*/ 879019 w 879392"/>
              <a:gd name="connsiteY3" fmla="*/ 662976 h 1332302"/>
              <a:gd name="connsiteX4" fmla="*/ 879319 w 879392"/>
              <a:gd name="connsiteY4" fmla="*/ 1332302 h 1332302"/>
              <a:gd name="connsiteX5" fmla="*/ 0 w 879392"/>
              <a:gd name="connsiteY5" fmla="*/ 1332302 h 1332302"/>
              <a:gd name="connsiteX6" fmla="*/ 299 w 879392"/>
              <a:gd name="connsiteY6" fmla="*/ 691551 h 1332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9392" h="1332302">
                <a:moveTo>
                  <a:pt x="299" y="691551"/>
                </a:moveTo>
                <a:cubicBezTo>
                  <a:pt x="199" y="461034"/>
                  <a:pt x="100" y="230517"/>
                  <a:pt x="0" y="0"/>
                </a:cubicBezTo>
                <a:lnTo>
                  <a:pt x="879319" y="0"/>
                </a:lnTo>
                <a:cubicBezTo>
                  <a:pt x="878161" y="220992"/>
                  <a:pt x="880177" y="441984"/>
                  <a:pt x="879019" y="662976"/>
                </a:cubicBezTo>
                <a:cubicBezTo>
                  <a:pt x="880177" y="886085"/>
                  <a:pt x="878161" y="1109193"/>
                  <a:pt x="879319" y="1332302"/>
                </a:cubicBezTo>
                <a:lnTo>
                  <a:pt x="0" y="1332302"/>
                </a:lnTo>
                <a:cubicBezTo>
                  <a:pt x="100" y="1118718"/>
                  <a:pt x="199" y="905135"/>
                  <a:pt x="299" y="6915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均</a:t>
            </a:r>
          </a:p>
        </p:txBody>
      </p:sp>
      <p:sp>
        <p:nvSpPr>
          <p:cNvPr id="5" name="六边形 2"/>
          <p:cNvSpPr/>
          <p:nvPr/>
        </p:nvSpPr>
        <p:spPr>
          <a:xfrm>
            <a:off x="2361149" y="989051"/>
            <a:ext cx="725887" cy="611415"/>
          </a:xfrm>
          <a:custGeom>
            <a:avLst/>
            <a:gdLst>
              <a:gd name="connsiteX0" fmla="*/ 0 w 1545470"/>
              <a:gd name="connsiteY0" fmla="*/ 666151 h 1332302"/>
              <a:gd name="connsiteX1" fmla="*/ 333076 w 1545470"/>
              <a:gd name="connsiteY1" fmla="*/ 0 h 1332302"/>
              <a:gd name="connsiteX2" fmla="*/ 1212395 w 1545470"/>
              <a:gd name="connsiteY2" fmla="*/ 0 h 1332302"/>
              <a:gd name="connsiteX3" fmla="*/ 1545470 w 1545470"/>
              <a:gd name="connsiteY3" fmla="*/ 666151 h 1332302"/>
              <a:gd name="connsiteX4" fmla="*/ 1212395 w 1545470"/>
              <a:gd name="connsiteY4" fmla="*/ 1332302 h 1332302"/>
              <a:gd name="connsiteX5" fmla="*/ 333076 w 1545470"/>
              <a:gd name="connsiteY5" fmla="*/ 1332302 h 1332302"/>
              <a:gd name="connsiteX6" fmla="*/ 0 w 1545470"/>
              <a:gd name="connsiteY6" fmla="*/ 666151 h 1332302"/>
              <a:gd name="connsiteX0" fmla="*/ 0 w 1240670"/>
              <a:gd name="connsiteY0" fmla="*/ 685201 h 1332302"/>
              <a:gd name="connsiteX1" fmla="*/ 28276 w 1240670"/>
              <a:gd name="connsiteY1" fmla="*/ 0 h 1332302"/>
              <a:gd name="connsiteX2" fmla="*/ 907595 w 1240670"/>
              <a:gd name="connsiteY2" fmla="*/ 0 h 1332302"/>
              <a:gd name="connsiteX3" fmla="*/ 1240670 w 1240670"/>
              <a:gd name="connsiteY3" fmla="*/ 666151 h 1332302"/>
              <a:gd name="connsiteX4" fmla="*/ 907595 w 1240670"/>
              <a:gd name="connsiteY4" fmla="*/ 1332302 h 1332302"/>
              <a:gd name="connsiteX5" fmla="*/ 28276 w 1240670"/>
              <a:gd name="connsiteY5" fmla="*/ 1332302 h 1332302"/>
              <a:gd name="connsiteX6" fmla="*/ 0 w 1240670"/>
              <a:gd name="connsiteY6" fmla="*/ 685201 h 1332302"/>
              <a:gd name="connsiteX0" fmla="*/ 0 w 916820"/>
              <a:gd name="connsiteY0" fmla="*/ 685201 h 1332302"/>
              <a:gd name="connsiteX1" fmla="*/ 28276 w 916820"/>
              <a:gd name="connsiteY1" fmla="*/ 0 h 1332302"/>
              <a:gd name="connsiteX2" fmla="*/ 907595 w 916820"/>
              <a:gd name="connsiteY2" fmla="*/ 0 h 1332302"/>
              <a:gd name="connsiteX3" fmla="*/ 916820 w 916820"/>
              <a:gd name="connsiteY3" fmla="*/ 666151 h 1332302"/>
              <a:gd name="connsiteX4" fmla="*/ 907595 w 916820"/>
              <a:gd name="connsiteY4" fmla="*/ 1332302 h 1332302"/>
              <a:gd name="connsiteX5" fmla="*/ 28276 w 916820"/>
              <a:gd name="connsiteY5" fmla="*/ 1332302 h 1332302"/>
              <a:gd name="connsiteX6" fmla="*/ 0 w 916820"/>
              <a:gd name="connsiteY6" fmla="*/ 685201 h 1332302"/>
              <a:gd name="connsiteX0" fmla="*/ 299 w 888544"/>
              <a:gd name="connsiteY0" fmla="*/ 691551 h 1332302"/>
              <a:gd name="connsiteX1" fmla="*/ 0 w 888544"/>
              <a:gd name="connsiteY1" fmla="*/ 0 h 1332302"/>
              <a:gd name="connsiteX2" fmla="*/ 879319 w 888544"/>
              <a:gd name="connsiteY2" fmla="*/ 0 h 1332302"/>
              <a:gd name="connsiteX3" fmla="*/ 888544 w 888544"/>
              <a:gd name="connsiteY3" fmla="*/ 666151 h 1332302"/>
              <a:gd name="connsiteX4" fmla="*/ 879319 w 888544"/>
              <a:gd name="connsiteY4" fmla="*/ 1332302 h 1332302"/>
              <a:gd name="connsiteX5" fmla="*/ 0 w 888544"/>
              <a:gd name="connsiteY5" fmla="*/ 1332302 h 1332302"/>
              <a:gd name="connsiteX6" fmla="*/ 299 w 888544"/>
              <a:gd name="connsiteY6" fmla="*/ 691551 h 1332302"/>
              <a:gd name="connsiteX0" fmla="*/ 299 w 879319"/>
              <a:gd name="connsiteY0" fmla="*/ 691551 h 1332302"/>
              <a:gd name="connsiteX1" fmla="*/ 0 w 879319"/>
              <a:gd name="connsiteY1" fmla="*/ 0 h 1332302"/>
              <a:gd name="connsiteX2" fmla="*/ 879319 w 879319"/>
              <a:gd name="connsiteY2" fmla="*/ 0 h 1332302"/>
              <a:gd name="connsiteX3" fmla="*/ 875844 w 879319"/>
              <a:gd name="connsiteY3" fmla="*/ 662976 h 1332302"/>
              <a:gd name="connsiteX4" fmla="*/ 879319 w 879319"/>
              <a:gd name="connsiteY4" fmla="*/ 1332302 h 1332302"/>
              <a:gd name="connsiteX5" fmla="*/ 0 w 879319"/>
              <a:gd name="connsiteY5" fmla="*/ 1332302 h 1332302"/>
              <a:gd name="connsiteX6" fmla="*/ 299 w 879319"/>
              <a:gd name="connsiteY6" fmla="*/ 691551 h 1332302"/>
              <a:gd name="connsiteX0" fmla="*/ 299 w 879392"/>
              <a:gd name="connsiteY0" fmla="*/ 691551 h 1332302"/>
              <a:gd name="connsiteX1" fmla="*/ 0 w 879392"/>
              <a:gd name="connsiteY1" fmla="*/ 0 h 1332302"/>
              <a:gd name="connsiteX2" fmla="*/ 879319 w 879392"/>
              <a:gd name="connsiteY2" fmla="*/ 0 h 1332302"/>
              <a:gd name="connsiteX3" fmla="*/ 879019 w 879392"/>
              <a:gd name="connsiteY3" fmla="*/ 662976 h 1332302"/>
              <a:gd name="connsiteX4" fmla="*/ 879319 w 879392"/>
              <a:gd name="connsiteY4" fmla="*/ 1332302 h 1332302"/>
              <a:gd name="connsiteX5" fmla="*/ 0 w 879392"/>
              <a:gd name="connsiteY5" fmla="*/ 1332302 h 1332302"/>
              <a:gd name="connsiteX6" fmla="*/ 299 w 879392"/>
              <a:gd name="connsiteY6" fmla="*/ 691551 h 1332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9392" h="1332302">
                <a:moveTo>
                  <a:pt x="299" y="691551"/>
                </a:moveTo>
                <a:cubicBezTo>
                  <a:pt x="199" y="461034"/>
                  <a:pt x="100" y="230517"/>
                  <a:pt x="0" y="0"/>
                </a:cubicBezTo>
                <a:lnTo>
                  <a:pt x="879319" y="0"/>
                </a:lnTo>
                <a:cubicBezTo>
                  <a:pt x="878161" y="220992"/>
                  <a:pt x="880177" y="441984"/>
                  <a:pt x="879019" y="662976"/>
                </a:cubicBezTo>
                <a:cubicBezTo>
                  <a:pt x="880177" y="886085"/>
                  <a:pt x="878161" y="1109193"/>
                  <a:pt x="879319" y="1332302"/>
                </a:cubicBezTo>
                <a:lnTo>
                  <a:pt x="0" y="1332302"/>
                </a:lnTo>
                <a:cubicBezTo>
                  <a:pt x="100" y="1118718"/>
                  <a:pt x="199" y="905135"/>
                  <a:pt x="299" y="6915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支</a:t>
            </a:r>
          </a:p>
        </p:txBody>
      </p:sp>
      <p:sp>
        <p:nvSpPr>
          <p:cNvPr id="6" name="六边形 2"/>
          <p:cNvSpPr/>
          <p:nvPr/>
        </p:nvSpPr>
        <p:spPr>
          <a:xfrm>
            <a:off x="2361149" y="1712433"/>
            <a:ext cx="725887" cy="611415"/>
          </a:xfrm>
          <a:custGeom>
            <a:avLst/>
            <a:gdLst>
              <a:gd name="connsiteX0" fmla="*/ 0 w 1545470"/>
              <a:gd name="connsiteY0" fmla="*/ 666151 h 1332302"/>
              <a:gd name="connsiteX1" fmla="*/ 333076 w 1545470"/>
              <a:gd name="connsiteY1" fmla="*/ 0 h 1332302"/>
              <a:gd name="connsiteX2" fmla="*/ 1212395 w 1545470"/>
              <a:gd name="connsiteY2" fmla="*/ 0 h 1332302"/>
              <a:gd name="connsiteX3" fmla="*/ 1545470 w 1545470"/>
              <a:gd name="connsiteY3" fmla="*/ 666151 h 1332302"/>
              <a:gd name="connsiteX4" fmla="*/ 1212395 w 1545470"/>
              <a:gd name="connsiteY4" fmla="*/ 1332302 h 1332302"/>
              <a:gd name="connsiteX5" fmla="*/ 333076 w 1545470"/>
              <a:gd name="connsiteY5" fmla="*/ 1332302 h 1332302"/>
              <a:gd name="connsiteX6" fmla="*/ 0 w 1545470"/>
              <a:gd name="connsiteY6" fmla="*/ 666151 h 1332302"/>
              <a:gd name="connsiteX0" fmla="*/ 0 w 1240670"/>
              <a:gd name="connsiteY0" fmla="*/ 685201 h 1332302"/>
              <a:gd name="connsiteX1" fmla="*/ 28276 w 1240670"/>
              <a:gd name="connsiteY1" fmla="*/ 0 h 1332302"/>
              <a:gd name="connsiteX2" fmla="*/ 907595 w 1240670"/>
              <a:gd name="connsiteY2" fmla="*/ 0 h 1332302"/>
              <a:gd name="connsiteX3" fmla="*/ 1240670 w 1240670"/>
              <a:gd name="connsiteY3" fmla="*/ 666151 h 1332302"/>
              <a:gd name="connsiteX4" fmla="*/ 907595 w 1240670"/>
              <a:gd name="connsiteY4" fmla="*/ 1332302 h 1332302"/>
              <a:gd name="connsiteX5" fmla="*/ 28276 w 1240670"/>
              <a:gd name="connsiteY5" fmla="*/ 1332302 h 1332302"/>
              <a:gd name="connsiteX6" fmla="*/ 0 w 1240670"/>
              <a:gd name="connsiteY6" fmla="*/ 685201 h 1332302"/>
              <a:gd name="connsiteX0" fmla="*/ 0 w 916820"/>
              <a:gd name="connsiteY0" fmla="*/ 685201 h 1332302"/>
              <a:gd name="connsiteX1" fmla="*/ 28276 w 916820"/>
              <a:gd name="connsiteY1" fmla="*/ 0 h 1332302"/>
              <a:gd name="connsiteX2" fmla="*/ 907595 w 916820"/>
              <a:gd name="connsiteY2" fmla="*/ 0 h 1332302"/>
              <a:gd name="connsiteX3" fmla="*/ 916820 w 916820"/>
              <a:gd name="connsiteY3" fmla="*/ 666151 h 1332302"/>
              <a:gd name="connsiteX4" fmla="*/ 907595 w 916820"/>
              <a:gd name="connsiteY4" fmla="*/ 1332302 h 1332302"/>
              <a:gd name="connsiteX5" fmla="*/ 28276 w 916820"/>
              <a:gd name="connsiteY5" fmla="*/ 1332302 h 1332302"/>
              <a:gd name="connsiteX6" fmla="*/ 0 w 916820"/>
              <a:gd name="connsiteY6" fmla="*/ 685201 h 1332302"/>
              <a:gd name="connsiteX0" fmla="*/ 299 w 888544"/>
              <a:gd name="connsiteY0" fmla="*/ 691551 h 1332302"/>
              <a:gd name="connsiteX1" fmla="*/ 0 w 888544"/>
              <a:gd name="connsiteY1" fmla="*/ 0 h 1332302"/>
              <a:gd name="connsiteX2" fmla="*/ 879319 w 888544"/>
              <a:gd name="connsiteY2" fmla="*/ 0 h 1332302"/>
              <a:gd name="connsiteX3" fmla="*/ 888544 w 888544"/>
              <a:gd name="connsiteY3" fmla="*/ 666151 h 1332302"/>
              <a:gd name="connsiteX4" fmla="*/ 879319 w 888544"/>
              <a:gd name="connsiteY4" fmla="*/ 1332302 h 1332302"/>
              <a:gd name="connsiteX5" fmla="*/ 0 w 888544"/>
              <a:gd name="connsiteY5" fmla="*/ 1332302 h 1332302"/>
              <a:gd name="connsiteX6" fmla="*/ 299 w 888544"/>
              <a:gd name="connsiteY6" fmla="*/ 691551 h 1332302"/>
              <a:gd name="connsiteX0" fmla="*/ 299 w 879319"/>
              <a:gd name="connsiteY0" fmla="*/ 691551 h 1332302"/>
              <a:gd name="connsiteX1" fmla="*/ 0 w 879319"/>
              <a:gd name="connsiteY1" fmla="*/ 0 h 1332302"/>
              <a:gd name="connsiteX2" fmla="*/ 879319 w 879319"/>
              <a:gd name="connsiteY2" fmla="*/ 0 h 1332302"/>
              <a:gd name="connsiteX3" fmla="*/ 875844 w 879319"/>
              <a:gd name="connsiteY3" fmla="*/ 662976 h 1332302"/>
              <a:gd name="connsiteX4" fmla="*/ 879319 w 879319"/>
              <a:gd name="connsiteY4" fmla="*/ 1332302 h 1332302"/>
              <a:gd name="connsiteX5" fmla="*/ 0 w 879319"/>
              <a:gd name="connsiteY5" fmla="*/ 1332302 h 1332302"/>
              <a:gd name="connsiteX6" fmla="*/ 299 w 879319"/>
              <a:gd name="connsiteY6" fmla="*/ 691551 h 1332302"/>
              <a:gd name="connsiteX0" fmla="*/ 299 w 879392"/>
              <a:gd name="connsiteY0" fmla="*/ 691551 h 1332302"/>
              <a:gd name="connsiteX1" fmla="*/ 0 w 879392"/>
              <a:gd name="connsiteY1" fmla="*/ 0 h 1332302"/>
              <a:gd name="connsiteX2" fmla="*/ 879319 w 879392"/>
              <a:gd name="connsiteY2" fmla="*/ 0 h 1332302"/>
              <a:gd name="connsiteX3" fmla="*/ 879019 w 879392"/>
              <a:gd name="connsiteY3" fmla="*/ 662976 h 1332302"/>
              <a:gd name="connsiteX4" fmla="*/ 879319 w 879392"/>
              <a:gd name="connsiteY4" fmla="*/ 1332302 h 1332302"/>
              <a:gd name="connsiteX5" fmla="*/ 0 w 879392"/>
              <a:gd name="connsiteY5" fmla="*/ 1332302 h 1332302"/>
              <a:gd name="connsiteX6" fmla="*/ 299 w 879392"/>
              <a:gd name="connsiteY6" fmla="*/ 691551 h 1332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9392" h="1332302">
                <a:moveTo>
                  <a:pt x="299" y="691551"/>
                </a:moveTo>
                <a:cubicBezTo>
                  <a:pt x="199" y="461034"/>
                  <a:pt x="100" y="230517"/>
                  <a:pt x="0" y="0"/>
                </a:cubicBezTo>
                <a:lnTo>
                  <a:pt x="879319" y="0"/>
                </a:lnTo>
                <a:cubicBezTo>
                  <a:pt x="878161" y="220992"/>
                  <a:pt x="880177" y="441984"/>
                  <a:pt x="879019" y="662976"/>
                </a:cubicBezTo>
                <a:cubicBezTo>
                  <a:pt x="880177" y="886085"/>
                  <a:pt x="878161" y="1109193"/>
                  <a:pt x="879319" y="1332302"/>
                </a:cubicBezTo>
                <a:lnTo>
                  <a:pt x="0" y="1332302"/>
                </a:lnTo>
                <a:cubicBezTo>
                  <a:pt x="100" y="1118718"/>
                  <a:pt x="199" y="905135"/>
                  <a:pt x="299" y="6915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持</a:t>
            </a:r>
          </a:p>
        </p:txBody>
      </p:sp>
      <p:sp>
        <p:nvSpPr>
          <p:cNvPr id="7" name="六边形 2"/>
          <p:cNvSpPr/>
          <p:nvPr/>
        </p:nvSpPr>
        <p:spPr>
          <a:xfrm>
            <a:off x="2361149" y="2435815"/>
            <a:ext cx="725887" cy="611415"/>
          </a:xfrm>
          <a:custGeom>
            <a:avLst/>
            <a:gdLst>
              <a:gd name="connsiteX0" fmla="*/ 0 w 1545470"/>
              <a:gd name="connsiteY0" fmla="*/ 666151 h 1332302"/>
              <a:gd name="connsiteX1" fmla="*/ 333076 w 1545470"/>
              <a:gd name="connsiteY1" fmla="*/ 0 h 1332302"/>
              <a:gd name="connsiteX2" fmla="*/ 1212395 w 1545470"/>
              <a:gd name="connsiteY2" fmla="*/ 0 h 1332302"/>
              <a:gd name="connsiteX3" fmla="*/ 1545470 w 1545470"/>
              <a:gd name="connsiteY3" fmla="*/ 666151 h 1332302"/>
              <a:gd name="connsiteX4" fmla="*/ 1212395 w 1545470"/>
              <a:gd name="connsiteY4" fmla="*/ 1332302 h 1332302"/>
              <a:gd name="connsiteX5" fmla="*/ 333076 w 1545470"/>
              <a:gd name="connsiteY5" fmla="*/ 1332302 h 1332302"/>
              <a:gd name="connsiteX6" fmla="*/ 0 w 1545470"/>
              <a:gd name="connsiteY6" fmla="*/ 666151 h 1332302"/>
              <a:gd name="connsiteX0" fmla="*/ 0 w 1240670"/>
              <a:gd name="connsiteY0" fmla="*/ 685201 h 1332302"/>
              <a:gd name="connsiteX1" fmla="*/ 28276 w 1240670"/>
              <a:gd name="connsiteY1" fmla="*/ 0 h 1332302"/>
              <a:gd name="connsiteX2" fmla="*/ 907595 w 1240670"/>
              <a:gd name="connsiteY2" fmla="*/ 0 h 1332302"/>
              <a:gd name="connsiteX3" fmla="*/ 1240670 w 1240670"/>
              <a:gd name="connsiteY3" fmla="*/ 666151 h 1332302"/>
              <a:gd name="connsiteX4" fmla="*/ 907595 w 1240670"/>
              <a:gd name="connsiteY4" fmla="*/ 1332302 h 1332302"/>
              <a:gd name="connsiteX5" fmla="*/ 28276 w 1240670"/>
              <a:gd name="connsiteY5" fmla="*/ 1332302 h 1332302"/>
              <a:gd name="connsiteX6" fmla="*/ 0 w 1240670"/>
              <a:gd name="connsiteY6" fmla="*/ 685201 h 1332302"/>
              <a:gd name="connsiteX0" fmla="*/ 0 w 916820"/>
              <a:gd name="connsiteY0" fmla="*/ 685201 h 1332302"/>
              <a:gd name="connsiteX1" fmla="*/ 28276 w 916820"/>
              <a:gd name="connsiteY1" fmla="*/ 0 h 1332302"/>
              <a:gd name="connsiteX2" fmla="*/ 907595 w 916820"/>
              <a:gd name="connsiteY2" fmla="*/ 0 h 1332302"/>
              <a:gd name="connsiteX3" fmla="*/ 916820 w 916820"/>
              <a:gd name="connsiteY3" fmla="*/ 666151 h 1332302"/>
              <a:gd name="connsiteX4" fmla="*/ 907595 w 916820"/>
              <a:gd name="connsiteY4" fmla="*/ 1332302 h 1332302"/>
              <a:gd name="connsiteX5" fmla="*/ 28276 w 916820"/>
              <a:gd name="connsiteY5" fmla="*/ 1332302 h 1332302"/>
              <a:gd name="connsiteX6" fmla="*/ 0 w 916820"/>
              <a:gd name="connsiteY6" fmla="*/ 685201 h 1332302"/>
              <a:gd name="connsiteX0" fmla="*/ 299 w 888544"/>
              <a:gd name="connsiteY0" fmla="*/ 691551 h 1332302"/>
              <a:gd name="connsiteX1" fmla="*/ 0 w 888544"/>
              <a:gd name="connsiteY1" fmla="*/ 0 h 1332302"/>
              <a:gd name="connsiteX2" fmla="*/ 879319 w 888544"/>
              <a:gd name="connsiteY2" fmla="*/ 0 h 1332302"/>
              <a:gd name="connsiteX3" fmla="*/ 888544 w 888544"/>
              <a:gd name="connsiteY3" fmla="*/ 666151 h 1332302"/>
              <a:gd name="connsiteX4" fmla="*/ 879319 w 888544"/>
              <a:gd name="connsiteY4" fmla="*/ 1332302 h 1332302"/>
              <a:gd name="connsiteX5" fmla="*/ 0 w 888544"/>
              <a:gd name="connsiteY5" fmla="*/ 1332302 h 1332302"/>
              <a:gd name="connsiteX6" fmla="*/ 299 w 888544"/>
              <a:gd name="connsiteY6" fmla="*/ 691551 h 1332302"/>
              <a:gd name="connsiteX0" fmla="*/ 299 w 879319"/>
              <a:gd name="connsiteY0" fmla="*/ 691551 h 1332302"/>
              <a:gd name="connsiteX1" fmla="*/ 0 w 879319"/>
              <a:gd name="connsiteY1" fmla="*/ 0 h 1332302"/>
              <a:gd name="connsiteX2" fmla="*/ 879319 w 879319"/>
              <a:gd name="connsiteY2" fmla="*/ 0 h 1332302"/>
              <a:gd name="connsiteX3" fmla="*/ 875844 w 879319"/>
              <a:gd name="connsiteY3" fmla="*/ 662976 h 1332302"/>
              <a:gd name="connsiteX4" fmla="*/ 879319 w 879319"/>
              <a:gd name="connsiteY4" fmla="*/ 1332302 h 1332302"/>
              <a:gd name="connsiteX5" fmla="*/ 0 w 879319"/>
              <a:gd name="connsiteY5" fmla="*/ 1332302 h 1332302"/>
              <a:gd name="connsiteX6" fmla="*/ 299 w 879319"/>
              <a:gd name="connsiteY6" fmla="*/ 691551 h 1332302"/>
              <a:gd name="connsiteX0" fmla="*/ 299 w 879392"/>
              <a:gd name="connsiteY0" fmla="*/ 691551 h 1332302"/>
              <a:gd name="connsiteX1" fmla="*/ 0 w 879392"/>
              <a:gd name="connsiteY1" fmla="*/ 0 h 1332302"/>
              <a:gd name="connsiteX2" fmla="*/ 879319 w 879392"/>
              <a:gd name="connsiteY2" fmla="*/ 0 h 1332302"/>
              <a:gd name="connsiteX3" fmla="*/ 879019 w 879392"/>
              <a:gd name="connsiteY3" fmla="*/ 662976 h 1332302"/>
              <a:gd name="connsiteX4" fmla="*/ 879319 w 879392"/>
              <a:gd name="connsiteY4" fmla="*/ 1332302 h 1332302"/>
              <a:gd name="connsiteX5" fmla="*/ 0 w 879392"/>
              <a:gd name="connsiteY5" fmla="*/ 1332302 h 1332302"/>
              <a:gd name="connsiteX6" fmla="*/ 299 w 879392"/>
              <a:gd name="connsiteY6" fmla="*/ 691551 h 1332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9392" h="1332302">
                <a:moveTo>
                  <a:pt x="299" y="691551"/>
                </a:moveTo>
                <a:cubicBezTo>
                  <a:pt x="199" y="461034"/>
                  <a:pt x="100" y="230517"/>
                  <a:pt x="0" y="0"/>
                </a:cubicBezTo>
                <a:lnTo>
                  <a:pt x="879319" y="0"/>
                </a:lnTo>
                <a:cubicBezTo>
                  <a:pt x="878161" y="220992"/>
                  <a:pt x="880177" y="441984"/>
                  <a:pt x="879019" y="662976"/>
                </a:cubicBezTo>
                <a:cubicBezTo>
                  <a:pt x="880177" y="886085"/>
                  <a:pt x="878161" y="1109193"/>
                  <a:pt x="879319" y="1332302"/>
                </a:cubicBezTo>
                <a:lnTo>
                  <a:pt x="0" y="1332302"/>
                </a:lnTo>
                <a:cubicBezTo>
                  <a:pt x="100" y="1118718"/>
                  <a:pt x="199" y="905135"/>
                  <a:pt x="299" y="6915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内</a:t>
            </a:r>
          </a:p>
        </p:txBody>
      </p:sp>
      <p:sp>
        <p:nvSpPr>
          <p:cNvPr id="8" name="六边形 2"/>
          <p:cNvSpPr/>
          <p:nvPr/>
        </p:nvSpPr>
        <p:spPr>
          <a:xfrm>
            <a:off x="2361149" y="3159197"/>
            <a:ext cx="725887" cy="611415"/>
          </a:xfrm>
          <a:custGeom>
            <a:avLst/>
            <a:gdLst>
              <a:gd name="connsiteX0" fmla="*/ 0 w 1545470"/>
              <a:gd name="connsiteY0" fmla="*/ 666151 h 1332302"/>
              <a:gd name="connsiteX1" fmla="*/ 333076 w 1545470"/>
              <a:gd name="connsiteY1" fmla="*/ 0 h 1332302"/>
              <a:gd name="connsiteX2" fmla="*/ 1212395 w 1545470"/>
              <a:gd name="connsiteY2" fmla="*/ 0 h 1332302"/>
              <a:gd name="connsiteX3" fmla="*/ 1545470 w 1545470"/>
              <a:gd name="connsiteY3" fmla="*/ 666151 h 1332302"/>
              <a:gd name="connsiteX4" fmla="*/ 1212395 w 1545470"/>
              <a:gd name="connsiteY4" fmla="*/ 1332302 h 1332302"/>
              <a:gd name="connsiteX5" fmla="*/ 333076 w 1545470"/>
              <a:gd name="connsiteY5" fmla="*/ 1332302 h 1332302"/>
              <a:gd name="connsiteX6" fmla="*/ 0 w 1545470"/>
              <a:gd name="connsiteY6" fmla="*/ 666151 h 1332302"/>
              <a:gd name="connsiteX0" fmla="*/ 0 w 1240670"/>
              <a:gd name="connsiteY0" fmla="*/ 685201 h 1332302"/>
              <a:gd name="connsiteX1" fmla="*/ 28276 w 1240670"/>
              <a:gd name="connsiteY1" fmla="*/ 0 h 1332302"/>
              <a:gd name="connsiteX2" fmla="*/ 907595 w 1240670"/>
              <a:gd name="connsiteY2" fmla="*/ 0 h 1332302"/>
              <a:gd name="connsiteX3" fmla="*/ 1240670 w 1240670"/>
              <a:gd name="connsiteY3" fmla="*/ 666151 h 1332302"/>
              <a:gd name="connsiteX4" fmla="*/ 907595 w 1240670"/>
              <a:gd name="connsiteY4" fmla="*/ 1332302 h 1332302"/>
              <a:gd name="connsiteX5" fmla="*/ 28276 w 1240670"/>
              <a:gd name="connsiteY5" fmla="*/ 1332302 h 1332302"/>
              <a:gd name="connsiteX6" fmla="*/ 0 w 1240670"/>
              <a:gd name="connsiteY6" fmla="*/ 685201 h 1332302"/>
              <a:gd name="connsiteX0" fmla="*/ 0 w 916820"/>
              <a:gd name="connsiteY0" fmla="*/ 685201 h 1332302"/>
              <a:gd name="connsiteX1" fmla="*/ 28276 w 916820"/>
              <a:gd name="connsiteY1" fmla="*/ 0 h 1332302"/>
              <a:gd name="connsiteX2" fmla="*/ 907595 w 916820"/>
              <a:gd name="connsiteY2" fmla="*/ 0 h 1332302"/>
              <a:gd name="connsiteX3" fmla="*/ 916820 w 916820"/>
              <a:gd name="connsiteY3" fmla="*/ 666151 h 1332302"/>
              <a:gd name="connsiteX4" fmla="*/ 907595 w 916820"/>
              <a:gd name="connsiteY4" fmla="*/ 1332302 h 1332302"/>
              <a:gd name="connsiteX5" fmla="*/ 28276 w 916820"/>
              <a:gd name="connsiteY5" fmla="*/ 1332302 h 1332302"/>
              <a:gd name="connsiteX6" fmla="*/ 0 w 916820"/>
              <a:gd name="connsiteY6" fmla="*/ 685201 h 1332302"/>
              <a:gd name="connsiteX0" fmla="*/ 299 w 888544"/>
              <a:gd name="connsiteY0" fmla="*/ 691551 h 1332302"/>
              <a:gd name="connsiteX1" fmla="*/ 0 w 888544"/>
              <a:gd name="connsiteY1" fmla="*/ 0 h 1332302"/>
              <a:gd name="connsiteX2" fmla="*/ 879319 w 888544"/>
              <a:gd name="connsiteY2" fmla="*/ 0 h 1332302"/>
              <a:gd name="connsiteX3" fmla="*/ 888544 w 888544"/>
              <a:gd name="connsiteY3" fmla="*/ 666151 h 1332302"/>
              <a:gd name="connsiteX4" fmla="*/ 879319 w 888544"/>
              <a:gd name="connsiteY4" fmla="*/ 1332302 h 1332302"/>
              <a:gd name="connsiteX5" fmla="*/ 0 w 888544"/>
              <a:gd name="connsiteY5" fmla="*/ 1332302 h 1332302"/>
              <a:gd name="connsiteX6" fmla="*/ 299 w 888544"/>
              <a:gd name="connsiteY6" fmla="*/ 691551 h 1332302"/>
              <a:gd name="connsiteX0" fmla="*/ 299 w 879319"/>
              <a:gd name="connsiteY0" fmla="*/ 691551 h 1332302"/>
              <a:gd name="connsiteX1" fmla="*/ 0 w 879319"/>
              <a:gd name="connsiteY1" fmla="*/ 0 h 1332302"/>
              <a:gd name="connsiteX2" fmla="*/ 879319 w 879319"/>
              <a:gd name="connsiteY2" fmla="*/ 0 h 1332302"/>
              <a:gd name="connsiteX3" fmla="*/ 875844 w 879319"/>
              <a:gd name="connsiteY3" fmla="*/ 662976 h 1332302"/>
              <a:gd name="connsiteX4" fmla="*/ 879319 w 879319"/>
              <a:gd name="connsiteY4" fmla="*/ 1332302 h 1332302"/>
              <a:gd name="connsiteX5" fmla="*/ 0 w 879319"/>
              <a:gd name="connsiteY5" fmla="*/ 1332302 h 1332302"/>
              <a:gd name="connsiteX6" fmla="*/ 299 w 879319"/>
              <a:gd name="connsiteY6" fmla="*/ 691551 h 1332302"/>
              <a:gd name="connsiteX0" fmla="*/ 299 w 879392"/>
              <a:gd name="connsiteY0" fmla="*/ 691551 h 1332302"/>
              <a:gd name="connsiteX1" fmla="*/ 0 w 879392"/>
              <a:gd name="connsiteY1" fmla="*/ 0 h 1332302"/>
              <a:gd name="connsiteX2" fmla="*/ 879319 w 879392"/>
              <a:gd name="connsiteY2" fmla="*/ 0 h 1332302"/>
              <a:gd name="connsiteX3" fmla="*/ 879019 w 879392"/>
              <a:gd name="connsiteY3" fmla="*/ 662976 h 1332302"/>
              <a:gd name="connsiteX4" fmla="*/ 879319 w 879392"/>
              <a:gd name="connsiteY4" fmla="*/ 1332302 h 1332302"/>
              <a:gd name="connsiteX5" fmla="*/ 0 w 879392"/>
              <a:gd name="connsiteY5" fmla="*/ 1332302 h 1332302"/>
              <a:gd name="connsiteX6" fmla="*/ 299 w 879392"/>
              <a:gd name="connsiteY6" fmla="*/ 691551 h 1332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9392" h="1332302">
                <a:moveTo>
                  <a:pt x="299" y="691551"/>
                </a:moveTo>
                <a:cubicBezTo>
                  <a:pt x="199" y="461034"/>
                  <a:pt x="100" y="230517"/>
                  <a:pt x="0" y="0"/>
                </a:cubicBezTo>
                <a:lnTo>
                  <a:pt x="879319" y="0"/>
                </a:lnTo>
                <a:cubicBezTo>
                  <a:pt x="878161" y="220992"/>
                  <a:pt x="880177" y="441984"/>
                  <a:pt x="879019" y="662976"/>
                </a:cubicBezTo>
                <a:cubicBezTo>
                  <a:pt x="880177" y="886085"/>
                  <a:pt x="878161" y="1109193"/>
                  <a:pt x="879319" y="1332302"/>
                </a:cubicBezTo>
                <a:lnTo>
                  <a:pt x="0" y="1332302"/>
                </a:lnTo>
                <a:cubicBezTo>
                  <a:pt x="100" y="1118718"/>
                  <a:pt x="199" y="905135"/>
                  <a:pt x="299" y="6915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部</a:t>
            </a:r>
          </a:p>
        </p:txBody>
      </p:sp>
      <p:sp>
        <p:nvSpPr>
          <p:cNvPr id="9" name="六边形 2"/>
          <p:cNvSpPr/>
          <p:nvPr/>
        </p:nvSpPr>
        <p:spPr>
          <a:xfrm>
            <a:off x="2361149" y="3882579"/>
            <a:ext cx="725887" cy="611415"/>
          </a:xfrm>
          <a:custGeom>
            <a:avLst/>
            <a:gdLst>
              <a:gd name="connsiteX0" fmla="*/ 0 w 1545470"/>
              <a:gd name="connsiteY0" fmla="*/ 666151 h 1332302"/>
              <a:gd name="connsiteX1" fmla="*/ 333076 w 1545470"/>
              <a:gd name="connsiteY1" fmla="*/ 0 h 1332302"/>
              <a:gd name="connsiteX2" fmla="*/ 1212395 w 1545470"/>
              <a:gd name="connsiteY2" fmla="*/ 0 h 1332302"/>
              <a:gd name="connsiteX3" fmla="*/ 1545470 w 1545470"/>
              <a:gd name="connsiteY3" fmla="*/ 666151 h 1332302"/>
              <a:gd name="connsiteX4" fmla="*/ 1212395 w 1545470"/>
              <a:gd name="connsiteY4" fmla="*/ 1332302 h 1332302"/>
              <a:gd name="connsiteX5" fmla="*/ 333076 w 1545470"/>
              <a:gd name="connsiteY5" fmla="*/ 1332302 h 1332302"/>
              <a:gd name="connsiteX6" fmla="*/ 0 w 1545470"/>
              <a:gd name="connsiteY6" fmla="*/ 666151 h 1332302"/>
              <a:gd name="connsiteX0" fmla="*/ 0 w 1240670"/>
              <a:gd name="connsiteY0" fmla="*/ 685201 h 1332302"/>
              <a:gd name="connsiteX1" fmla="*/ 28276 w 1240670"/>
              <a:gd name="connsiteY1" fmla="*/ 0 h 1332302"/>
              <a:gd name="connsiteX2" fmla="*/ 907595 w 1240670"/>
              <a:gd name="connsiteY2" fmla="*/ 0 h 1332302"/>
              <a:gd name="connsiteX3" fmla="*/ 1240670 w 1240670"/>
              <a:gd name="connsiteY3" fmla="*/ 666151 h 1332302"/>
              <a:gd name="connsiteX4" fmla="*/ 907595 w 1240670"/>
              <a:gd name="connsiteY4" fmla="*/ 1332302 h 1332302"/>
              <a:gd name="connsiteX5" fmla="*/ 28276 w 1240670"/>
              <a:gd name="connsiteY5" fmla="*/ 1332302 h 1332302"/>
              <a:gd name="connsiteX6" fmla="*/ 0 w 1240670"/>
              <a:gd name="connsiteY6" fmla="*/ 685201 h 1332302"/>
              <a:gd name="connsiteX0" fmla="*/ 0 w 916820"/>
              <a:gd name="connsiteY0" fmla="*/ 685201 h 1332302"/>
              <a:gd name="connsiteX1" fmla="*/ 28276 w 916820"/>
              <a:gd name="connsiteY1" fmla="*/ 0 h 1332302"/>
              <a:gd name="connsiteX2" fmla="*/ 907595 w 916820"/>
              <a:gd name="connsiteY2" fmla="*/ 0 h 1332302"/>
              <a:gd name="connsiteX3" fmla="*/ 916820 w 916820"/>
              <a:gd name="connsiteY3" fmla="*/ 666151 h 1332302"/>
              <a:gd name="connsiteX4" fmla="*/ 907595 w 916820"/>
              <a:gd name="connsiteY4" fmla="*/ 1332302 h 1332302"/>
              <a:gd name="connsiteX5" fmla="*/ 28276 w 916820"/>
              <a:gd name="connsiteY5" fmla="*/ 1332302 h 1332302"/>
              <a:gd name="connsiteX6" fmla="*/ 0 w 916820"/>
              <a:gd name="connsiteY6" fmla="*/ 685201 h 1332302"/>
              <a:gd name="connsiteX0" fmla="*/ 299 w 888544"/>
              <a:gd name="connsiteY0" fmla="*/ 691551 h 1332302"/>
              <a:gd name="connsiteX1" fmla="*/ 0 w 888544"/>
              <a:gd name="connsiteY1" fmla="*/ 0 h 1332302"/>
              <a:gd name="connsiteX2" fmla="*/ 879319 w 888544"/>
              <a:gd name="connsiteY2" fmla="*/ 0 h 1332302"/>
              <a:gd name="connsiteX3" fmla="*/ 888544 w 888544"/>
              <a:gd name="connsiteY3" fmla="*/ 666151 h 1332302"/>
              <a:gd name="connsiteX4" fmla="*/ 879319 w 888544"/>
              <a:gd name="connsiteY4" fmla="*/ 1332302 h 1332302"/>
              <a:gd name="connsiteX5" fmla="*/ 0 w 888544"/>
              <a:gd name="connsiteY5" fmla="*/ 1332302 h 1332302"/>
              <a:gd name="connsiteX6" fmla="*/ 299 w 888544"/>
              <a:gd name="connsiteY6" fmla="*/ 691551 h 1332302"/>
              <a:gd name="connsiteX0" fmla="*/ 299 w 879319"/>
              <a:gd name="connsiteY0" fmla="*/ 691551 h 1332302"/>
              <a:gd name="connsiteX1" fmla="*/ 0 w 879319"/>
              <a:gd name="connsiteY1" fmla="*/ 0 h 1332302"/>
              <a:gd name="connsiteX2" fmla="*/ 879319 w 879319"/>
              <a:gd name="connsiteY2" fmla="*/ 0 h 1332302"/>
              <a:gd name="connsiteX3" fmla="*/ 875844 w 879319"/>
              <a:gd name="connsiteY3" fmla="*/ 662976 h 1332302"/>
              <a:gd name="connsiteX4" fmla="*/ 879319 w 879319"/>
              <a:gd name="connsiteY4" fmla="*/ 1332302 h 1332302"/>
              <a:gd name="connsiteX5" fmla="*/ 0 w 879319"/>
              <a:gd name="connsiteY5" fmla="*/ 1332302 h 1332302"/>
              <a:gd name="connsiteX6" fmla="*/ 299 w 879319"/>
              <a:gd name="connsiteY6" fmla="*/ 691551 h 1332302"/>
              <a:gd name="connsiteX0" fmla="*/ 299 w 879392"/>
              <a:gd name="connsiteY0" fmla="*/ 691551 h 1332302"/>
              <a:gd name="connsiteX1" fmla="*/ 0 w 879392"/>
              <a:gd name="connsiteY1" fmla="*/ 0 h 1332302"/>
              <a:gd name="connsiteX2" fmla="*/ 879319 w 879392"/>
              <a:gd name="connsiteY2" fmla="*/ 0 h 1332302"/>
              <a:gd name="connsiteX3" fmla="*/ 879019 w 879392"/>
              <a:gd name="connsiteY3" fmla="*/ 662976 h 1332302"/>
              <a:gd name="connsiteX4" fmla="*/ 879319 w 879392"/>
              <a:gd name="connsiteY4" fmla="*/ 1332302 h 1332302"/>
              <a:gd name="connsiteX5" fmla="*/ 0 w 879392"/>
              <a:gd name="connsiteY5" fmla="*/ 1332302 h 1332302"/>
              <a:gd name="connsiteX6" fmla="*/ 299 w 879392"/>
              <a:gd name="connsiteY6" fmla="*/ 691551 h 1332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9392" h="1332302">
                <a:moveTo>
                  <a:pt x="299" y="691551"/>
                </a:moveTo>
                <a:cubicBezTo>
                  <a:pt x="199" y="461034"/>
                  <a:pt x="100" y="230517"/>
                  <a:pt x="0" y="0"/>
                </a:cubicBezTo>
                <a:lnTo>
                  <a:pt x="879319" y="0"/>
                </a:lnTo>
                <a:cubicBezTo>
                  <a:pt x="878161" y="220992"/>
                  <a:pt x="880177" y="441984"/>
                  <a:pt x="879019" y="662976"/>
                </a:cubicBezTo>
                <a:cubicBezTo>
                  <a:pt x="880177" y="886085"/>
                  <a:pt x="878161" y="1109193"/>
                  <a:pt x="879319" y="1332302"/>
                </a:cubicBezTo>
                <a:lnTo>
                  <a:pt x="0" y="1332302"/>
                </a:lnTo>
                <a:cubicBezTo>
                  <a:pt x="100" y="1118718"/>
                  <a:pt x="199" y="905135"/>
                  <a:pt x="299" y="6915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外</a:t>
            </a:r>
          </a:p>
        </p:txBody>
      </p:sp>
      <p:sp>
        <p:nvSpPr>
          <p:cNvPr id="10" name="六边形 2"/>
          <p:cNvSpPr/>
          <p:nvPr/>
        </p:nvSpPr>
        <p:spPr>
          <a:xfrm>
            <a:off x="2361149" y="4605961"/>
            <a:ext cx="725887" cy="611415"/>
          </a:xfrm>
          <a:custGeom>
            <a:avLst/>
            <a:gdLst>
              <a:gd name="connsiteX0" fmla="*/ 0 w 1545470"/>
              <a:gd name="connsiteY0" fmla="*/ 666151 h 1332302"/>
              <a:gd name="connsiteX1" fmla="*/ 333076 w 1545470"/>
              <a:gd name="connsiteY1" fmla="*/ 0 h 1332302"/>
              <a:gd name="connsiteX2" fmla="*/ 1212395 w 1545470"/>
              <a:gd name="connsiteY2" fmla="*/ 0 h 1332302"/>
              <a:gd name="connsiteX3" fmla="*/ 1545470 w 1545470"/>
              <a:gd name="connsiteY3" fmla="*/ 666151 h 1332302"/>
              <a:gd name="connsiteX4" fmla="*/ 1212395 w 1545470"/>
              <a:gd name="connsiteY4" fmla="*/ 1332302 h 1332302"/>
              <a:gd name="connsiteX5" fmla="*/ 333076 w 1545470"/>
              <a:gd name="connsiteY5" fmla="*/ 1332302 h 1332302"/>
              <a:gd name="connsiteX6" fmla="*/ 0 w 1545470"/>
              <a:gd name="connsiteY6" fmla="*/ 666151 h 1332302"/>
              <a:gd name="connsiteX0" fmla="*/ 0 w 1240670"/>
              <a:gd name="connsiteY0" fmla="*/ 685201 h 1332302"/>
              <a:gd name="connsiteX1" fmla="*/ 28276 w 1240670"/>
              <a:gd name="connsiteY1" fmla="*/ 0 h 1332302"/>
              <a:gd name="connsiteX2" fmla="*/ 907595 w 1240670"/>
              <a:gd name="connsiteY2" fmla="*/ 0 h 1332302"/>
              <a:gd name="connsiteX3" fmla="*/ 1240670 w 1240670"/>
              <a:gd name="connsiteY3" fmla="*/ 666151 h 1332302"/>
              <a:gd name="connsiteX4" fmla="*/ 907595 w 1240670"/>
              <a:gd name="connsiteY4" fmla="*/ 1332302 h 1332302"/>
              <a:gd name="connsiteX5" fmla="*/ 28276 w 1240670"/>
              <a:gd name="connsiteY5" fmla="*/ 1332302 h 1332302"/>
              <a:gd name="connsiteX6" fmla="*/ 0 w 1240670"/>
              <a:gd name="connsiteY6" fmla="*/ 685201 h 1332302"/>
              <a:gd name="connsiteX0" fmla="*/ 0 w 916820"/>
              <a:gd name="connsiteY0" fmla="*/ 685201 h 1332302"/>
              <a:gd name="connsiteX1" fmla="*/ 28276 w 916820"/>
              <a:gd name="connsiteY1" fmla="*/ 0 h 1332302"/>
              <a:gd name="connsiteX2" fmla="*/ 907595 w 916820"/>
              <a:gd name="connsiteY2" fmla="*/ 0 h 1332302"/>
              <a:gd name="connsiteX3" fmla="*/ 916820 w 916820"/>
              <a:gd name="connsiteY3" fmla="*/ 666151 h 1332302"/>
              <a:gd name="connsiteX4" fmla="*/ 907595 w 916820"/>
              <a:gd name="connsiteY4" fmla="*/ 1332302 h 1332302"/>
              <a:gd name="connsiteX5" fmla="*/ 28276 w 916820"/>
              <a:gd name="connsiteY5" fmla="*/ 1332302 h 1332302"/>
              <a:gd name="connsiteX6" fmla="*/ 0 w 916820"/>
              <a:gd name="connsiteY6" fmla="*/ 685201 h 1332302"/>
              <a:gd name="connsiteX0" fmla="*/ 299 w 888544"/>
              <a:gd name="connsiteY0" fmla="*/ 691551 h 1332302"/>
              <a:gd name="connsiteX1" fmla="*/ 0 w 888544"/>
              <a:gd name="connsiteY1" fmla="*/ 0 h 1332302"/>
              <a:gd name="connsiteX2" fmla="*/ 879319 w 888544"/>
              <a:gd name="connsiteY2" fmla="*/ 0 h 1332302"/>
              <a:gd name="connsiteX3" fmla="*/ 888544 w 888544"/>
              <a:gd name="connsiteY3" fmla="*/ 666151 h 1332302"/>
              <a:gd name="connsiteX4" fmla="*/ 879319 w 888544"/>
              <a:gd name="connsiteY4" fmla="*/ 1332302 h 1332302"/>
              <a:gd name="connsiteX5" fmla="*/ 0 w 888544"/>
              <a:gd name="connsiteY5" fmla="*/ 1332302 h 1332302"/>
              <a:gd name="connsiteX6" fmla="*/ 299 w 888544"/>
              <a:gd name="connsiteY6" fmla="*/ 691551 h 1332302"/>
              <a:gd name="connsiteX0" fmla="*/ 299 w 879319"/>
              <a:gd name="connsiteY0" fmla="*/ 691551 h 1332302"/>
              <a:gd name="connsiteX1" fmla="*/ 0 w 879319"/>
              <a:gd name="connsiteY1" fmla="*/ 0 h 1332302"/>
              <a:gd name="connsiteX2" fmla="*/ 879319 w 879319"/>
              <a:gd name="connsiteY2" fmla="*/ 0 h 1332302"/>
              <a:gd name="connsiteX3" fmla="*/ 875844 w 879319"/>
              <a:gd name="connsiteY3" fmla="*/ 662976 h 1332302"/>
              <a:gd name="connsiteX4" fmla="*/ 879319 w 879319"/>
              <a:gd name="connsiteY4" fmla="*/ 1332302 h 1332302"/>
              <a:gd name="connsiteX5" fmla="*/ 0 w 879319"/>
              <a:gd name="connsiteY5" fmla="*/ 1332302 h 1332302"/>
              <a:gd name="connsiteX6" fmla="*/ 299 w 879319"/>
              <a:gd name="connsiteY6" fmla="*/ 691551 h 1332302"/>
              <a:gd name="connsiteX0" fmla="*/ 299 w 879392"/>
              <a:gd name="connsiteY0" fmla="*/ 691551 h 1332302"/>
              <a:gd name="connsiteX1" fmla="*/ 0 w 879392"/>
              <a:gd name="connsiteY1" fmla="*/ 0 h 1332302"/>
              <a:gd name="connsiteX2" fmla="*/ 879319 w 879392"/>
              <a:gd name="connsiteY2" fmla="*/ 0 h 1332302"/>
              <a:gd name="connsiteX3" fmla="*/ 879019 w 879392"/>
              <a:gd name="connsiteY3" fmla="*/ 662976 h 1332302"/>
              <a:gd name="connsiteX4" fmla="*/ 879319 w 879392"/>
              <a:gd name="connsiteY4" fmla="*/ 1332302 h 1332302"/>
              <a:gd name="connsiteX5" fmla="*/ 0 w 879392"/>
              <a:gd name="connsiteY5" fmla="*/ 1332302 h 1332302"/>
              <a:gd name="connsiteX6" fmla="*/ 299 w 879392"/>
              <a:gd name="connsiteY6" fmla="*/ 691551 h 1332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9392" h="1332302">
                <a:moveTo>
                  <a:pt x="299" y="691551"/>
                </a:moveTo>
                <a:cubicBezTo>
                  <a:pt x="199" y="461034"/>
                  <a:pt x="100" y="230517"/>
                  <a:pt x="0" y="0"/>
                </a:cubicBezTo>
                <a:lnTo>
                  <a:pt x="879319" y="0"/>
                </a:lnTo>
                <a:cubicBezTo>
                  <a:pt x="878161" y="220992"/>
                  <a:pt x="880177" y="441984"/>
                  <a:pt x="879019" y="662976"/>
                </a:cubicBezTo>
                <a:cubicBezTo>
                  <a:pt x="880177" y="886085"/>
                  <a:pt x="878161" y="1109193"/>
                  <a:pt x="879319" y="1332302"/>
                </a:cubicBezTo>
                <a:lnTo>
                  <a:pt x="0" y="1332302"/>
                </a:lnTo>
                <a:cubicBezTo>
                  <a:pt x="100" y="1118718"/>
                  <a:pt x="199" y="905135"/>
                  <a:pt x="299" y="6915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部</a:t>
            </a:r>
          </a:p>
        </p:txBody>
      </p:sp>
      <p:sp>
        <p:nvSpPr>
          <p:cNvPr id="11" name="六边形 2"/>
          <p:cNvSpPr/>
          <p:nvPr/>
        </p:nvSpPr>
        <p:spPr>
          <a:xfrm>
            <a:off x="2361149" y="5329343"/>
            <a:ext cx="725887" cy="611415"/>
          </a:xfrm>
          <a:custGeom>
            <a:avLst/>
            <a:gdLst>
              <a:gd name="connsiteX0" fmla="*/ 0 w 1545470"/>
              <a:gd name="connsiteY0" fmla="*/ 666151 h 1332302"/>
              <a:gd name="connsiteX1" fmla="*/ 333076 w 1545470"/>
              <a:gd name="connsiteY1" fmla="*/ 0 h 1332302"/>
              <a:gd name="connsiteX2" fmla="*/ 1212395 w 1545470"/>
              <a:gd name="connsiteY2" fmla="*/ 0 h 1332302"/>
              <a:gd name="connsiteX3" fmla="*/ 1545470 w 1545470"/>
              <a:gd name="connsiteY3" fmla="*/ 666151 h 1332302"/>
              <a:gd name="connsiteX4" fmla="*/ 1212395 w 1545470"/>
              <a:gd name="connsiteY4" fmla="*/ 1332302 h 1332302"/>
              <a:gd name="connsiteX5" fmla="*/ 333076 w 1545470"/>
              <a:gd name="connsiteY5" fmla="*/ 1332302 h 1332302"/>
              <a:gd name="connsiteX6" fmla="*/ 0 w 1545470"/>
              <a:gd name="connsiteY6" fmla="*/ 666151 h 1332302"/>
              <a:gd name="connsiteX0" fmla="*/ 0 w 1240670"/>
              <a:gd name="connsiteY0" fmla="*/ 685201 h 1332302"/>
              <a:gd name="connsiteX1" fmla="*/ 28276 w 1240670"/>
              <a:gd name="connsiteY1" fmla="*/ 0 h 1332302"/>
              <a:gd name="connsiteX2" fmla="*/ 907595 w 1240670"/>
              <a:gd name="connsiteY2" fmla="*/ 0 h 1332302"/>
              <a:gd name="connsiteX3" fmla="*/ 1240670 w 1240670"/>
              <a:gd name="connsiteY3" fmla="*/ 666151 h 1332302"/>
              <a:gd name="connsiteX4" fmla="*/ 907595 w 1240670"/>
              <a:gd name="connsiteY4" fmla="*/ 1332302 h 1332302"/>
              <a:gd name="connsiteX5" fmla="*/ 28276 w 1240670"/>
              <a:gd name="connsiteY5" fmla="*/ 1332302 h 1332302"/>
              <a:gd name="connsiteX6" fmla="*/ 0 w 1240670"/>
              <a:gd name="connsiteY6" fmla="*/ 685201 h 1332302"/>
              <a:gd name="connsiteX0" fmla="*/ 0 w 916820"/>
              <a:gd name="connsiteY0" fmla="*/ 685201 h 1332302"/>
              <a:gd name="connsiteX1" fmla="*/ 28276 w 916820"/>
              <a:gd name="connsiteY1" fmla="*/ 0 h 1332302"/>
              <a:gd name="connsiteX2" fmla="*/ 907595 w 916820"/>
              <a:gd name="connsiteY2" fmla="*/ 0 h 1332302"/>
              <a:gd name="connsiteX3" fmla="*/ 916820 w 916820"/>
              <a:gd name="connsiteY3" fmla="*/ 666151 h 1332302"/>
              <a:gd name="connsiteX4" fmla="*/ 907595 w 916820"/>
              <a:gd name="connsiteY4" fmla="*/ 1332302 h 1332302"/>
              <a:gd name="connsiteX5" fmla="*/ 28276 w 916820"/>
              <a:gd name="connsiteY5" fmla="*/ 1332302 h 1332302"/>
              <a:gd name="connsiteX6" fmla="*/ 0 w 916820"/>
              <a:gd name="connsiteY6" fmla="*/ 685201 h 1332302"/>
              <a:gd name="connsiteX0" fmla="*/ 299 w 888544"/>
              <a:gd name="connsiteY0" fmla="*/ 691551 h 1332302"/>
              <a:gd name="connsiteX1" fmla="*/ 0 w 888544"/>
              <a:gd name="connsiteY1" fmla="*/ 0 h 1332302"/>
              <a:gd name="connsiteX2" fmla="*/ 879319 w 888544"/>
              <a:gd name="connsiteY2" fmla="*/ 0 h 1332302"/>
              <a:gd name="connsiteX3" fmla="*/ 888544 w 888544"/>
              <a:gd name="connsiteY3" fmla="*/ 666151 h 1332302"/>
              <a:gd name="connsiteX4" fmla="*/ 879319 w 888544"/>
              <a:gd name="connsiteY4" fmla="*/ 1332302 h 1332302"/>
              <a:gd name="connsiteX5" fmla="*/ 0 w 888544"/>
              <a:gd name="connsiteY5" fmla="*/ 1332302 h 1332302"/>
              <a:gd name="connsiteX6" fmla="*/ 299 w 888544"/>
              <a:gd name="connsiteY6" fmla="*/ 691551 h 1332302"/>
              <a:gd name="connsiteX0" fmla="*/ 299 w 879319"/>
              <a:gd name="connsiteY0" fmla="*/ 691551 h 1332302"/>
              <a:gd name="connsiteX1" fmla="*/ 0 w 879319"/>
              <a:gd name="connsiteY1" fmla="*/ 0 h 1332302"/>
              <a:gd name="connsiteX2" fmla="*/ 879319 w 879319"/>
              <a:gd name="connsiteY2" fmla="*/ 0 h 1332302"/>
              <a:gd name="connsiteX3" fmla="*/ 875844 w 879319"/>
              <a:gd name="connsiteY3" fmla="*/ 662976 h 1332302"/>
              <a:gd name="connsiteX4" fmla="*/ 879319 w 879319"/>
              <a:gd name="connsiteY4" fmla="*/ 1332302 h 1332302"/>
              <a:gd name="connsiteX5" fmla="*/ 0 w 879319"/>
              <a:gd name="connsiteY5" fmla="*/ 1332302 h 1332302"/>
              <a:gd name="connsiteX6" fmla="*/ 299 w 879319"/>
              <a:gd name="connsiteY6" fmla="*/ 691551 h 1332302"/>
              <a:gd name="connsiteX0" fmla="*/ 299 w 879392"/>
              <a:gd name="connsiteY0" fmla="*/ 691551 h 1332302"/>
              <a:gd name="connsiteX1" fmla="*/ 0 w 879392"/>
              <a:gd name="connsiteY1" fmla="*/ 0 h 1332302"/>
              <a:gd name="connsiteX2" fmla="*/ 879319 w 879392"/>
              <a:gd name="connsiteY2" fmla="*/ 0 h 1332302"/>
              <a:gd name="connsiteX3" fmla="*/ 879019 w 879392"/>
              <a:gd name="connsiteY3" fmla="*/ 662976 h 1332302"/>
              <a:gd name="connsiteX4" fmla="*/ 879319 w 879392"/>
              <a:gd name="connsiteY4" fmla="*/ 1332302 h 1332302"/>
              <a:gd name="connsiteX5" fmla="*/ 0 w 879392"/>
              <a:gd name="connsiteY5" fmla="*/ 1332302 h 1332302"/>
              <a:gd name="connsiteX6" fmla="*/ 299 w 879392"/>
              <a:gd name="connsiteY6" fmla="*/ 691551 h 1332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9392" h="1332302">
                <a:moveTo>
                  <a:pt x="299" y="691551"/>
                </a:moveTo>
                <a:cubicBezTo>
                  <a:pt x="199" y="461034"/>
                  <a:pt x="100" y="230517"/>
                  <a:pt x="0" y="0"/>
                </a:cubicBezTo>
                <a:lnTo>
                  <a:pt x="879319" y="0"/>
                </a:lnTo>
                <a:cubicBezTo>
                  <a:pt x="878161" y="220992"/>
                  <a:pt x="880177" y="441984"/>
                  <a:pt x="879019" y="662976"/>
                </a:cubicBezTo>
                <a:cubicBezTo>
                  <a:pt x="880177" y="886085"/>
                  <a:pt x="878161" y="1109193"/>
                  <a:pt x="879319" y="1332302"/>
                </a:cubicBezTo>
                <a:lnTo>
                  <a:pt x="0" y="1332302"/>
                </a:lnTo>
                <a:cubicBezTo>
                  <a:pt x="100" y="1118718"/>
                  <a:pt x="199" y="905135"/>
                  <a:pt x="299" y="6915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复</a:t>
            </a:r>
          </a:p>
        </p:txBody>
      </p:sp>
      <p:sp>
        <p:nvSpPr>
          <p:cNvPr id="12" name="六边形 2"/>
          <p:cNvSpPr/>
          <p:nvPr/>
        </p:nvSpPr>
        <p:spPr>
          <a:xfrm>
            <a:off x="2361149" y="6052725"/>
            <a:ext cx="725887" cy="611415"/>
          </a:xfrm>
          <a:custGeom>
            <a:avLst/>
            <a:gdLst>
              <a:gd name="connsiteX0" fmla="*/ 0 w 1545470"/>
              <a:gd name="connsiteY0" fmla="*/ 666151 h 1332302"/>
              <a:gd name="connsiteX1" fmla="*/ 333076 w 1545470"/>
              <a:gd name="connsiteY1" fmla="*/ 0 h 1332302"/>
              <a:gd name="connsiteX2" fmla="*/ 1212395 w 1545470"/>
              <a:gd name="connsiteY2" fmla="*/ 0 h 1332302"/>
              <a:gd name="connsiteX3" fmla="*/ 1545470 w 1545470"/>
              <a:gd name="connsiteY3" fmla="*/ 666151 h 1332302"/>
              <a:gd name="connsiteX4" fmla="*/ 1212395 w 1545470"/>
              <a:gd name="connsiteY4" fmla="*/ 1332302 h 1332302"/>
              <a:gd name="connsiteX5" fmla="*/ 333076 w 1545470"/>
              <a:gd name="connsiteY5" fmla="*/ 1332302 h 1332302"/>
              <a:gd name="connsiteX6" fmla="*/ 0 w 1545470"/>
              <a:gd name="connsiteY6" fmla="*/ 666151 h 1332302"/>
              <a:gd name="connsiteX0" fmla="*/ 0 w 1240670"/>
              <a:gd name="connsiteY0" fmla="*/ 685201 h 1332302"/>
              <a:gd name="connsiteX1" fmla="*/ 28276 w 1240670"/>
              <a:gd name="connsiteY1" fmla="*/ 0 h 1332302"/>
              <a:gd name="connsiteX2" fmla="*/ 907595 w 1240670"/>
              <a:gd name="connsiteY2" fmla="*/ 0 h 1332302"/>
              <a:gd name="connsiteX3" fmla="*/ 1240670 w 1240670"/>
              <a:gd name="connsiteY3" fmla="*/ 666151 h 1332302"/>
              <a:gd name="connsiteX4" fmla="*/ 907595 w 1240670"/>
              <a:gd name="connsiteY4" fmla="*/ 1332302 h 1332302"/>
              <a:gd name="connsiteX5" fmla="*/ 28276 w 1240670"/>
              <a:gd name="connsiteY5" fmla="*/ 1332302 h 1332302"/>
              <a:gd name="connsiteX6" fmla="*/ 0 w 1240670"/>
              <a:gd name="connsiteY6" fmla="*/ 685201 h 1332302"/>
              <a:gd name="connsiteX0" fmla="*/ 0 w 916820"/>
              <a:gd name="connsiteY0" fmla="*/ 685201 h 1332302"/>
              <a:gd name="connsiteX1" fmla="*/ 28276 w 916820"/>
              <a:gd name="connsiteY1" fmla="*/ 0 h 1332302"/>
              <a:gd name="connsiteX2" fmla="*/ 907595 w 916820"/>
              <a:gd name="connsiteY2" fmla="*/ 0 h 1332302"/>
              <a:gd name="connsiteX3" fmla="*/ 916820 w 916820"/>
              <a:gd name="connsiteY3" fmla="*/ 666151 h 1332302"/>
              <a:gd name="connsiteX4" fmla="*/ 907595 w 916820"/>
              <a:gd name="connsiteY4" fmla="*/ 1332302 h 1332302"/>
              <a:gd name="connsiteX5" fmla="*/ 28276 w 916820"/>
              <a:gd name="connsiteY5" fmla="*/ 1332302 h 1332302"/>
              <a:gd name="connsiteX6" fmla="*/ 0 w 916820"/>
              <a:gd name="connsiteY6" fmla="*/ 685201 h 1332302"/>
              <a:gd name="connsiteX0" fmla="*/ 299 w 888544"/>
              <a:gd name="connsiteY0" fmla="*/ 691551 h 1332302"/>
              <a:gd name="connsiteX1" fmla="*/ 0 w 888544"/>
              <a:gd name="connsiteY1" fmla="*/ 0 h 1332302"/>
              <a:gd name="connsiteX2" fmla="*/ 879319 w 888544"/>
              <a:gd name="connsiteY2" fmla="*/ 0 h 1332302"/>
              <a:gd name="connsiteX3" fmla="*/ 888544 w 888544"/>
              <a:gd name="connsiteY3" fmla="*/ 666151 h 1332302"/>
              <a:gd name="connsiteX4" fmla="*/ 879319 w 888544"/>
              <a:gd name="connsiteY4" fmla="*/ 1332302 h 1332302"/>
              <a:gd name="connsiteX5" fmla="*/ 0 w 888544"/>
              <a:gd name="connsiteY5" fmla="*/ 1332302 h 1332302"/>
              <a:gd name="connsiteX6" fmla="*/ 299 w 888544"/>
              <a:gd name="connsiteY6" fmla="*/ 691551 h 1332302"/>
              <a:gd name="connsiteX0" fmla="*/ 299 w 879319"/>
              <a:gd name="connsiteY0" fmla="*/ 691551 h 1332302"/>
              <a:gd name="connsiteX1" fmla="*/ 0 w 879319"/>
              <a:gd name="connsiteY1" fmla="*/ 0 h 1332302"/>
              <a:gd name="connsiteX2" fmla="*/ 879319 w 879319"/>
              <a:gd name="connsiteY2" fmla="*/ 0 h 1332302"/>
              <a:gd name="connsiteX3" fmla="*/ 875844 w 879319"/>
              <a:gd name="connsiteY3" fmla="*/ 662976 h 1332302"/>
              <a:gd name="connsiteX4" fmla="*/ 879319 w 879319"/>
              <a:gd name="connsiteY4" fmla="*/ 1332302 h 1332302"/>
              <a:gd name="connsiteX5" fmla="*/ 0 w 879319"/>
              <a:gd name="connsiteY5" fmla="*/ 1332302 h 1332302"/>
              <a:gd name="connsiteX6" fmla="*/ 299 w 879319"/>
              <a:gd name="connsiteY6" fmla="*/ 691551 h 1332302"/>
              <a:gd name="connsiteX0" fmla="*/ 299 w 879392"/>
              <a:gd name="connsiteY0" fmla="*/ 691551 h 1332302"/>
              <a:gd name="connsiteX1" fmla="*/ 0 w 879392"/>
              <a:gd name="connsiteY1" fmla="*/ 0 h 1332302"/>
              <a:gd name="connsiteX2" fmla="*/ 879319 w 879392"/>
              <a:gd name="connsiteY2" fmla="*/ 0 h 1332302"/>
              <a:gd name="connsiteX3" fmla="*/ 879019 w 879392"/>
              <a:gd name="connsiteY3" fmla="*/ 662976 h 1332302"/>
              <a:gd name="connsiteX4" fmla="*/ 879319 w 879392"/>
              <a:gd name="connsiteY4" fmla="*/ 1332302 h 1332302"/>
              <a:gd name="connsiteX5" fmla="*/ 0 w 879392"/>
              <a:gd name="connsiteY5" fmla="*/ 1332302 h 1332302"/>
              <a:gd name="connsiteX6" fmla="*/ 299 w 879392"/>
              <a:gd name="connsiteY6" fmla="*/ 691551 h 13323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79392" h="1332302">
                <a:moveTo>
                  <a:pt x="299" y="691551"/>
                </a:moveTo>
                <a:cubicBezTo>
                  <a:pt x="199" y="461034"/>
                  <a:pt x="100" y="230517"/>
                  <a:pt x="0" y="0"/>
                </a:cubicBezTo>
                <a:lnTo>
                  <a:pt x="879319" y="0"/>
                </a:lnTo>
                <a:cubicBezTo>
                  <a:pt x="878161" y="220992"/>
                  <a:pt x="880177" y="441984"/>
                  <a:pt x="879019" y="662976"/>
                </a:cubicBezTo>
                <a:cubicBezTo>
                  <a:pt x="880177" y="886085"/>
                  <a:pt x="878161" y="1109193"/>
                  <a:pt x="879319" y="1332302"/>
                </a:cubicBezTo>
                <a:lnTo>
                  <a:pt x="0" y="1332302"/>
                </a:lnTo>
                <a:cubicBezTo>
                  <a:pt x="100" y="1118718"/>
                  <a:pt x="199" y="905135"/>
                  <a:pt x="299" y="691551"/>
                </a:cubicBezTo>
                <a:close/>
              </a:path>
            </a:pathLst>
          </a:cu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2400" b="1" dirty="0">
                <a:latin typeface="微软雅黑" panose="020B0503020204020204" pitchFamily="34" charset="-122"/>
                <a:ea typeface="微软雅黑" panose="020B0503020204020204" pitchFamily="34" charset="-122"/>
              </a:rPr>
              <a:t>选</a:t>
            </a:r>
          </a:p>
        </p:txBody>
      </p:sp>
      <p:sp>
        <p:nvSpPr>
          <p:cNvPr id="13" name="剪去对角的矩形 12"/>
          <p:cNvSpPr/>
          <p:nvPr/>
        </p:nvSpPr>
        <p:spPr>
          <a:xfrm>
            <a:off x="3847187" y="1551999"/>
            <a:ext cx="6778984" cy="1177991"/>
          </a:xfrm>
          <a:prstGeom prst="snip2Diag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大大增加检索自由度</a:t>
            </a:r>
            <a:endParaRPr lang="en-US" altLang="zh-CN" sz="4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4" name="剪去对角的矩形 13"/>
          <p:cNvSpPr/>
          <p:nvPr/>
        </p:nvSpPr>
        <p:spPr>
          <a:xfrm>
            <a:off x="3847187" y="3599290"/>
            <a:ext cx="6778984" cy="1177991"/>
          </a:xfrm>
          <a:prstGeom prst="snip2DiagRect">
            <a:avLst/>
          </a:prstGeom>
          <a:solidFill>
            <a:schemeClr val="bg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36" tIns="45718" rIns="91436" bIns="45718" rtlCol="0" anchor="ctr"/>
          <a:lstStyle/>
          <a:p>
            <a:pPr algn="ctr"/>
            <a:r>
              <a:rPr lang="zh-CN" altLang="en-US" sz="4000" b="1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满足读者随意搭配的需求</a:t>
            </a:r>
          </a:p>
        </p:txBody>
      </p:sp>
    </p:spTree>
    <p:extLst>
      <p:ext uri="{BB962C8B-B14F-4D97-AF65-F5344CB8AC3E}">
        <p14:creationId xmlns:p14="http://schemas.microsoft.com/office/powerpoint/2010/main" xmlns="" val="465142401"/>
      </p:ext>
    </p:extLst>
  </p:cSld>
  <p:clrMapOvr>
    <a:masterClrMapping/>
  </p:clrMapOvr>
  <p:transition spd="slow" advClick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</p:bld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2930</TotalTime>
  <Words>1225</Words>
  <Application>Microsoft Office PowerPoint</Application>
  <PresentationFormat>自定义</PresentationFormat>
  <Paragraphs>353</Paragraphs>
  <Slides>65</Slides>
  <Notes>3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65</vt:i4>
      </vt:variant>
    </vt:vector>
  </HeadingPairs>
  <TitlesOfParts>
    <vt:vector size="66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  <vt:lpstr>幻灯片 26</vt:lpstr>
      <vt:lpstr>幻灯片 27</vt:lpstr>
      <vt:lpstr>幻灯片 28</vt:lpstr>
      <vt:lpstr>幻灯片 29</vt:lpstr>
      <vt:lpstr>例如：3D与打印技术</vt:lpstr>
      <vt:lpstr>幻灯片 31</vt:lpstr>
      <vt:lpstr>幻灯片 32</vt:lpstr>
      <vt:lpstr>幻灯片 33</vt:lpstr>
      <vt:lpstr>幻灯片 34</vt:lpstr>
      <vt:lpstr>幻灯片 35</vt:lpstr>
      <vt:lpstr>幻灯片 36</vt:lpstr>
      <vt:lpstr>幻灯片 37</vt:lpstr>
      <vt:lpstr>幻灯片 38</vt:lpstr>
      <vt:lpstr>幻灯片 39</vt:lpstr>
      <vt:lpstr>幻灯片 40</vt:lpstr>
      <vt:lpstr>幻灯片 41</vt:lpstr>
      <vt:lpstr>幻灯片 42</vt:lpstr>
      <vt:lpstr>幻灯片 43</vt:lpstr>
      <vt:lpstr>幻灯片 44</vt:lpstr>
      <vt:lpstr>幻灯片 45</vt:lpstr>
      <vt:lpstr>幻灯片 46</vt:lpstr>
      <vt:lpstr>幻灯片 47</vt:lpstr>
      <vt:lpstr>幻灯片 48</vt:lpstr>
      <vt:lpstr>幻灯片 49</vt:lpstr>
      <vt:lpstr>幻灯片 50</vt:lpstr>
      <vt:lpstr>幻灯片 51</vt:lpstr>
      <vt:lpstr>幻灯片 52</vt:lpstr>
      <vt:lpstr>幻灯片 53</vt:lpstr>
      <vt:lpstr>幻灯片 54</vt:lpstr>
      <vt:lpstr>幻灯片 55</vt:lpstr>
      <vt:lpstr>幻灯片 56</vt:lpstr>
      <vt:lpstr>幻灯片 57</vt:lpstr>
      <vt:lpstr>幻灯片 58</vt:lpstr>
      <vt:lpstr>幻灯片 59</vt:lpstr>
      <vt:lpstr>幻灯片 60</vt:lpstr>
      <vt:lpstr>幻灯片 61</vt:lpstr>
      <vt:lpstr>幻灯片 62</vt:lpstr>
      <vt:lpstr>幻灯片 63</vt:lpstr>
      <vt:lpstr>幻灯片 64</vt:lpstr>
      <vt:lpstr>幻灯片 65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张黎</dc:creator>
  <cp:lastModifiedBy>Administrator</cp:lastModifiedBy>
  <cp:revision>146</cp:revision>
  <dcterms:created xsi:type="dcterms:W3CDTF">2014-07-22T14:15:39Z</dcterms:created>
  <dcterms:modified xsi:type="dcterms:W3CDTF">2015-11-02T01:54:35Z</dcterms:modified>
</cp:coreProperties>
</file>